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 id="263" r:id="rId59"/>
    <p:sldId id="264" r:id="rId60"/>
    <p:sldId id="265" r:id="rId61"/>
    <p:sldId id="266" r:id="rId62"/>
    <p:sldId id="267" r:id="rId6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 charset="1" panose="00000500000000000000"/>
      <p:regular r:id="rId10"/>
    </p:embeddedFont>
    <p:embeddedFont>
      <p:font typeface="Anton Italics" charset="1" panose="00000500000000000000"/>
      <p:regular r:id="rId11"/>
    </p:embeddedFont>
    <p:embeddedFont>
      <p:font typeface="Garet ExtraBold" charset="1" panose="00000000000000000000"/>
      <p:regular r:id="rId12"/>
    </p:embeddedFont>
    <p:embeddedFont>
      <p:font typeface="Garet ExtraBold Bold" charset="1" panose="00000000000000000000"/>
      <p:regular r:id="rId13"/>
    </p:embeddedFont>
    <p:embeddedFont>
      <p:font typeface="Garet ExtraBold Italics" charset="1" panose="00000000000000000000"/>
      <p:regular r:id="rId14"/>
    </p:embeddedFont>
    <p:embeddedFont>
      <p:font typeface="Garet ExtraBold Bold Italics" charset="1" panose="00000000000000000000"/>
      <p:regular r:id="rId15"/>
    </p:embeddedFont>
    <p:embeddedFont>
      <p:font typeface="Times New Roman" charset="1" panose="02030502070405020303"/>
      <p:regular r:id="rId16"/>
    </p:embeddedFont>
    <p:embeddedFont>
      <p:font typeface="Times New Roman Bold" charset="1" panose="02030802070405020303"/>
      <p:regular r:id="rId17"/>
    </p:embeddedFont>
    <p:embeddedFont>
      <p:font typeface="Times New Roman Italics" charset="1" panose="02030502070405090303"/>
      <p:regular r:id="rId18"/>
    </p:embeddedFont>
    <p:embeddedFont>
      <p:font typeface="Times New Roman Bold Italics" charset="1" panose="02030802070405090303"/>
      <p:regular r:id="rId19"/>
    </p:embeddedFont>
    <p:embeddedFont>
      <p:font typeface="Times New Roman Medium" charset="1" panose="02030502070405020303"/>
      <p:regular r:id="rId20"/>
    </p:embeddedFont>
    <p:embeddedFont>
      <p:font typeface="Times New Roman Medium Italics" charset="1" panose="02030502070405090303"/>
      <p:regular r:id="rId21"/>
    </p:embeddedFont>
    <p:embeddedFont>
      <p:font typeface="Times New Roman Semi-Bold" charset="1" panose="02030702070405020303"/>
      <p:regular r:id="rId22"/>
    </p:embeddedFont>
    <p:embeddedFont>
      <p:font typeface="Times New Roman Semi-Bold Italics" charset="1" panose="02030702070405090303"/>
      <p:regular r:id="rId23"/>
    </p:embeddedFont>
    <p:embeddedFont>
      <p:font typeface="Times New Roman Ultra-Bold" charset="1" panose="02030902070405020303"/>
      <p:regular r:id="rId24"/>
    </p:embeddedFont>
    <p:embeddedFont>
      <p:font typeface="Garet" charset="1" panose="00000000000000000000"/>
      <p:regular r:id="rId25"/>
    </p:embeddedFont>
    <p:embeddedFont>
      <p:font typeface="Garet Bold" charset="1" panose="00000000000000000000"/>
      <p:regular r:id="rId26"/>
    </p:embeddedFont>
    <p:embeddedFont>
      <p:font typeface="Garet Italics" charset="1" panose="00000000000000000000"/>
      <p:regular r:id="rId27"/>
    </p:embeddedFont>
    <p:embeddedFont>
      <p:font typeface="Garet Bold Italics" charset="1" panose="00000000000000000000"/>
      <p:regular r:id="rId28"/>
    </p:embeddedFont>
    <p:embeddedFont>
      <p:font typeface="Garet Light" charset="1" panose="00000000000000000000"/>
      <p:regular r:id="rId29"/>
    </p:embeddedFont>
    <p:embeddedFont>
      <p:font typeface="Garet Ultra-Bold" charset="1" panose="00000000000000000000"/>
      <p:regular r:id="rId30"/>
    </p:embeddedFont>
    <p:embeddedFont>
      <p:font typeface="Garet Ultra-Bold Italics" charset="1" panose="00000000000000000000"/>
      <p:regular r:id="rId31"/>
    </p:embeddedFont>
    <p:embeddedFont>
      <p:font typeface="Garet Heavy" charset="1" panose="00000000000000000000"/>
      <p:regular r:id="rId32"/>
    </p:embeddedFont>
    <p:embeddedFont>
      <p:font typeface="Garet Heavy Italics" charset="1" panose="00000000000000000000"/>
      <p:regular r:id="rId33"/>
    </p:embeddedFont>
    <p:embeddedFont>
      <p:font typeface="Montserrat" charset="1" panose="00000500000000000000"/>
      <p:regular r:id="rId34"/>
    </p:embeddedFont>
    <p:embeddedFont>
      <p:font typeface="Montserrat Bold" charset="1" panose="00000800000000000000"/>
      <p:regular r:id="rId35"/>
    </p:embeddedFont>
    <p:embeddedFont>
      <p:font typeface="Montserrat Italics" charset="1" panose="00000500000000000000"/>
      <p:regular r:id="rId36"/>
    </p:embeddedFont>
    <p:embeddedFont>
      <p:font typeface="Montserrat Bold Italics" charset="1" panose="00000800000000000000"/>
      <p:regular r:id="rId37"/>
    </p:embeddedFont>
    <p:embeddedFont>
      <p:font typeface="Montserrat Thin" charset="1" panose="00000300000000000000"/>
      <p:regular r:id="rId38"/>
    </p:embeddedFont>
    <p:embeddedFont>
      <p:font typeface="Montserrat Thin Italics" charset="1" panose="00000300000000000000"/>
      <p:regular r:id="rId39"/>
    </p:embeddedFont>
    <p:embeddedFont>
      <p:font typeface="Montserrat Extra-Light" charset="1" panose="00000300000000000000"/>
      <p:regular r:id="rId40"/>
    </p:embeddedFont>
    <p:embeddedFont>
      <p:font typeface="Montserrat Extra-Light Italics" charset="1" panose="00000300000000000000"/>
      <p:regular r:id="rId41"/>
    </p:embeddedFont>
    <p:embeddedFont>
      <p:font typeface="Montserrat Light" charset="1" panose="00000400000000000000"/>
      <p:regular r:id="rId42"/>
    </p:embeddedFont>
    <p:embeddedFont>
      <p:font typeface="Montserrat Light Italics" charset="1" panose="00000400000000000000"/>
      <p:regular r:id="rId43"/>
    </p:embeddedFont>
    <p:embeddedFont>
      <p:font typeface="Montserrat Medium" charset="1" panose="00000600000000000000"/>
      <p:regular r:id="rId44"/>
    </p:embeddedFont>
    <p:embeddedFont>
      <p:font typeface="Montserrat Medium Italics" charset="1" panose="00000600000000000000"/>
      <p:regular r:id="rId45"/>
    </p:embeddedFont>
    <p:embeddedFont>
      <p:font typeface="Montserrat Semi-Bold" charset="1" panose="00000700000000000000"/>
      <p:regular r:id="rId46"/>
    </p:embeddedFont>
    <p:embeddedFont>
      <p:font typeface="Montserrat Semi-Bold Italics" charset="1" panose="00000700000000000000"/>
      <p:regular r:id="rId47"/>
    </p:embeddedFont>
    <p:embeddedFont>
      <p:font typeface="Montserrat Ultra-Bold" charset="1" panose="00000900000000000000"/>
      <p:regular r:id="rId48"/>
    </p:embeddedFont>
    <p:embeddedFont>
      <p:font typeface="Montserrat Ultra-Bold Italics" charset="1" panose="00000900000000000000"/>
      <p:regular r:id="rId49"/>
    </p:embeddedFont>
    <p:embeddedFont>
      <p:font typeface="Montserrat Heavy" charset="1" panose="00000A00000000000000"/>
      <p:regular r:id="rId50"/>
    </p:embeddedFont>
    <p:embeddedFont>
      <p:font typeface="Montserrat Heavy Italics" charset="1" panose="00000A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61" Target="slides/slide10.xml" Type="http://schemas.openxmlformats.org/officeDocument/2006/relationships/slide"/><Relationship Id="rId62" Target="slides/slide11.xml" Type="http://schemas.openxmlformats.org/officeDocument/2006/relationships/slide"/><Relationship Id="rId63" Target="slides/slide1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2.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2448874" y="6704687"/>
            <a:ext cx="5107226" cy="5107226"/>
          </a:xfrm>
          <a:custGeom>
            <a:avLst/>
            <a:gdLst/>
            <a:ahLst/>
            <a:cxnLst/>
            <a:rect r="r" b="b" t="t" l="l"/>
            <a:pathLst>
              <a:path h="5107226" w="5107226">
                <a:moveTo>
                  <a:pt x="0" y="0"/>
                </a:moveTo>
                <a:lnTo>
                  <a:pt x="5107226" y="0"/>
                </a:lnTo>
                <a:lnTo>
                  <a:pt x="5107226" y="5107226"/>
                </a:lnTo>
                <a:lnTo>
                  <a:pt x="0" y="51072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2479551" y="-116945"/>
            <a:ext cx="4959103" cy="4959103"/>
          </a:xfrm>
          <a:custGeom>
            <a:avLst/>
            <a:gdLst/>
            <a:ahLst/>
            <a:cxnLst/>
            <a:rect r="r" b="b" t="t" l="l"/>
            <a:pathLst>
              <a:path h="4959103" w="4959103">
                <a:moveTo>
                  <a:pt x="0" y="0"/>
                </a:moveTo>
                <a:lnTo>
                  <a:pt x="4959102" y="0"/>
                </a:lnTo>
                <a:lnTo>
                  <a:pt x="4959102" y="4959103"/>
                </a:lnTo>
                <a:lnTo>
                  <a:pt x="0" y="49591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2700000">
            <a:off x="1440781" y="2535468"/>
            <a:ext cx="5806684" cy="5806684"/>
          </a:xfrm>
          <a:custGeom>
            <a:avLst/>
            <a:gdLst/>
            <a:ahLst/>
            <a:cxnLst/>
            <a:rect r="r" b="b" t="t" l="l"/>
            <a:pathLst>
              <a:path h="5806684" w="5806684">
                <a:moveTo>
                  <a:pt x="0" y="0"/>
                </a:moveTo>
                <a:lnTo>
                  <a:pt x="5806683" y="0"/>
                </a:lnTo>
                <a:lnTo>
                  <a:pt x="5806683" y="5806684"/>
                </a:lnTo>
                <a:lnTo>
                  <a:pt x="0" y="58066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5" id="5"/>
          <p:cNvGrpSpPr>
            <a:grpSpLocks noChangeAspect="true"/>
          </p:cNvGrpSpPr>
          <p:nvPr/>
        </p:nvGrpSpPr>
        <p:grpSpPr>
          <a:xfrm rot="-2700000">
            <a:off x="2013572" y="3022474"/>
            <a:ext cx="4683568" cy="4837189"/>
            <a:chOff x="0" y="0"/>
            <a:chExt cx="6350000" cy="6558280"/>
          </a:xfrm>
        </p:grpSpPr>
        <p:sp>
          <p:nvSpPr>
            <p:cNvPr name="Freeform 6" id="6"/>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8"/>
              <a:stretch>
                <a:fillRect l="-1679" t="0" r="-1679" b="0"/>
              </a:stretch>
            </a:blipFill>
          </p:spPr>
        </p:sp>
        <p:sp>
          <p:nvSpPr>
            <p:cNvPr name="Freeform 7" id="7"/>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94B8AB"/>
            </a:solidFill>
          </p:spPr>
        </p:sp>
      </p:grpSp>
      <p:grpSp>
        <p:nvGrpSpPr>
          <p:cNvPr name="Group 8" id="8"/>
          <p:cNvGrpSpPr/>
          <p:nvPr/>
        </p:nvGrpSpPr>
        <p:grpSpPr>
          <a:xfrm rot="0">
            <a:off x="17859375" y="-267806"/>
            <a:ext cx="593949" cy="10899628"/>
            <a:chOff x="0" y="0"/>
            <a:chExt cx="156431" cy="2870684"/>
          </a:xfrm>
        </p:grpSpPr>
        <p:sp>
          <p:nvSpPr>
            <p:cNvPr name="Freeform 9" id="9"/>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10" id="10"/>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11" id="11"/>
          <p:cNvSpPr txBox="true"/>
          <p:nvPr/>
        </p:nvSpPr>
        <p:spPr>
          <a:xfrm rot="0">
            <a:off x="6633606" y="6137139"/>
            <a:ext cx="5039838" cy="575310"/>
          </a:xfrm>
          <a:prstGeom prst="rect">
            <a:avLst/>
          </a:prstGeom>
        </p:spPr>
        <p:txBody>
          <a:bodyPr anchor="t" rtlCol="false" tIns="0" lIns="0" bIns="0" rIns="0">
            <a:spAutoFit/>
          </a:bodyPr>
          <a:lstStyle/>
          <a:p>
            <a:pPr algn="r">
              <a:lnSpc>
                <a:spcPts val="4410"/>
              </a:lnSpc>
            </a:pPr>
            <a:r>
              <a:rPr lang="en-US" sz="4200">
                <a:solidFill>
                  <a:srgbClr val="4F826F"/>
                </a:solidFill>
                <a:latin typeface="Montserrat Semi-Bold Italics"/>
              </a:rPr>
              <a:t>Presented By:</a:t>
            </a:r>
          </a:p>
        </p:txBody>
      </p:sp>
      <p:sp>
        <p:nvSpPr>
          <p:cNvPr name="Freeform 12" id="12"/>
          <p:cNvSpPr/>
          <p:nvPr/>
        </p:nvSpPr>
        <p:spPr>
          <a:xfrm flipH="false" flipV="false" rot="2700000">
            <a:off x="1244078" y="-115761"/>
            <a:ext cx="1596704" cy="1596704"/>
          </a:xfrm>
          <a:custGeom>
            <a:avLst/>
            <a:gdLst/>
            <a:ahLst/>
            <a:cxnLst/>
            <a:rect r="r" b="b" t="t" l="l"/>
            <a:pathLst>
              <a:path h="1596704" w="1596704">
                <a:moveTo>
                  <a:pt x="0" y="0"/>
                </a:moveTo>
                <a:lnTo>
                  <a:pt x="1596704" y="0"/>
                </a:lnTo>
                <a:lnTo>
                  <a:pt x="1596704" y="1596704"/>
                </a:lnTo>
                <a:lnTo>
                  <a:pt x="0" y="159670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3" id="13"/>
          <p:cNvSpPr txBox="true"/>
          <p:nvPr/>
        </p:nvSpPr>
        <p:spPr>
          <a:xfrm rot="0">
            <a:off x="2300078" y="291311"/>
            <a:ext cx="14227674" cy="1640787"/>
          </a:xfrm>
          <a:prstGeom prst="rect">
            <a:avLst/>
          </a:prstGeom>
        </p:spPr>
        <p:txBody>
          <a:bodyPr anchor="t" rtlCol="false" tIns="0" lIns="0" bIns="0" rIns="0">
            <a:spAutoFit/>
          </a:bodyPr>
          <a:lstStyle/>
          <a:p>
            <a:pPr algn="r">
              <a:lnSpc>
                <a:spcPts val="6368"/>
              </a:lnSpc>
            </a:pPr>
            <a:r>
              <a:rPr lang="en-US" sz="5789">
                <a:solidFill>
                  <a:srgbClr val="040404"/>
                </a:solidFill>
                <a:latin typeface="Garet ExtraBold"/>
              </a:rPr>
              <a:t>RESTAURANT CHATBOT USING LSTM</a:t>
            </a:r>
          </a:p>
          <a:p>
            <a:pPr algn="r">
              <a:lnSpc>
                <a:spcPts val="6368"/>
              </a:lnSpc>
            </a:pPr>
          </a:p>
        </p:txBody>
      </p:sp>
      <p:sp>
        <p:nvSpPr>
          <p:cNvPr name="Freeform 14" id="14"/>
          <p:cNvSpPr/>
          <p:nvPr/>
        </p:nvSpPr>
        <p:spPr>
          <a:xfrm flipH="false" flipV="false" rot="2700000">
            <a:off x="6608952" y="7178508"/>
            <a:ext cx="1596704" cy="1596704"/>
          </a:xfrm>
          <a:custGeom>
            <a:avLst/>
            <a:gdLst/>
            <a:ahLst/>
            <a:cxnLst/>
            <a:rect r="r" b="b" t="t" l="l"/>
            <a:pathLst>
              <a:path h="1596704" w="1596704">
                <a:moveTo>
                  <a:pt x="0" y="0"/>
                </a:moveTo>
                <a:lnTo>
                  <a:pt x="1596704" y="0"/>
                </a:lnTo>
                <a:lnTo>
                  <a:pt x="1596704" y="1596704"/>
                </a:lnTo>
                <a:lnTo>
                  <a:pt x="0" y="159670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5" id="15"/>
          <p:cNvSpPr/>
          <p:nvPr/>
        </p:nvSpPr>
        <p:spPr>
          <a:xfrm flipH="false" flipV="false" rot="2700000">
            <a:off x="5693041" y="8359186"/>
            <a:ext cx="895958" cy="895958"/>
          </a:xfrm>
          <a:custGeom>
            <a:avLst/>
            <a:gdLst/>
            <a:ahLst/>
            <a:cxnLst/>
            <a:rect r="r" b="b" t="t" l="l"/>
            <a:pathLst>
              <a:path h="895958" w="895958">
                <a:moveTo>
                  <a:pt x="0" y="0"/>
                </a:moveTo>
                <a:lnTo>
                  <a:pt x="895958" y="0"/>
                </a:lnTo>
                <a:lnTo>
                  <a:pt x="895958" y="895958"/>
                </a:lnTo>
                <a:lnTo>
                  <a:pt x="0" y="8959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2700000">
            <a:off x="580721" y="8359186"/>
            <a:ext cx="895958" cy="895958"/>
          </a:xfrm>
          <a:custGeom>
            <a:avLst/>
            <a:gdLst/>
            <a:ahLst/>
            <a:cxnLst/>
            <a:rect r="r" b="b" t="t" l="l"/>
            <a:pathLst>
              <a:path h="895958" w="895958">
                <a:moveTo>
                  <a:pt x="0" y="0"/>
                </a:moveTo>
                <a:lnTo>
                  <a:pt x="895958" y="0"/>
                </a:lnTo>
                <a:lnTo>
                  <a:pt x="895958" y="895958"/>
                </a:lnTo>
                <a:lnTo>
                  <a:pt x="0" y="8959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7" id="17"/>
          <p:cNvGrpSpPr/>
          <p:nvPr/>
        </p:nvGrpSpPr>
        <p:grpSpPr>
          <a:xfrm rot="0">
            <a:off x="-293432" y="2074973"/>
            <a:ext cx="896427" cy="896427"/>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F826F"/>
            </a:solidFill>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sp>
        <p:nvSpPr>
          <p:cNvPr name="TextBox 20" id="20"/>
          <p:cNvSpPr txBox="true"/>
          <p:nvPr/>
        </p:nvSpPr>
        <p:spPr>
          <a:xfrm rot="0">
            <a:off x="10609021" y="6800195"/>
            <a:ext cx="3927622" cy="465836"/>
          </a:xfrm>
          <a:prstGeom prst="rect">
            <a:avLst/>
          </a:prstGeom>
        </p:spPr>
        <p:txBody>
          <a:bodyPr anchor="t" rtlCol="false" tIns="0" lIns="0" bIns="0" rIns="0">
            <a:spAutoFit/>
          </a:bodyPr>
          <a:lstStyle/>
          <a:p>
            <a:pPr algn="just">
              <a:lnSpc>
                <a:spcPts val="3891"/>
              </a:lnSpc>
              <a:spcBef>
                <a:spcPct val="0"/>
              </a:spcBef>
            </a:pPr>
            <a:r>
              <a:rPr lang="en-US" sz="2799">
                <a:solidFill>
                  <a:srgbClr val="040404"/>
                </a:solidFill>
                <a:latin typeface="Garet Ultra-Bold"/>
              </a:rPr>
              <a:t>Syed Jaleel S</a:t>
            </a:r>
          </a:p>
        </p:txBody>
      </p:sp>
      <p:sp>
        <p:nvSpPr>
          <p:cNvPr name="TextBox 21" id="21"/>
          <p:cNvSpPr txBox="true"/>
          <p:nvPr/>
        </p:nvSpPr>
        <p:spPr>
          <a:xfrm rot="0">
            <a:off x="10609021" y="7351756"/>
            <a:ext cx="6619645" cy="465836"/>
          </a:xfrm>
          <a:prstGeom prst="rect">
            <a:avLst/>
          </a:prstGeom>
        </p:spPr>
        <p:txBody>
          <a:bodyPr anchor="t" rtlCol="false" tIns="0" lIns="0" bIns="0" rIns="0">
            <a:spAutoFit/>
          </a:bodyPr>
          <a:lstStyle/>
          <a:p>
            <a:pPr>
              <a:lnSpc>
                <a:spcPts val="3891"/>
              </a:lnSpc>
              <a:spcBef>
                <a:spcPct val="0"/>
              </a:spcBef>
            </a:pPr>
            <a:r>
              <a:rPr lang="en-US" sz="2799">
                <a:solidFill>
                  <a:srgbClr val="040404"/>
                </a:solidFill>
                <a:latin typeface="Garet Ultra-Bold"/>
              </a:rPr>
              <a:t>syedjaleel850@gmail.com</a:t>
            </a:r>
          </a:p>
        </p:txBody>
      </p:sp>
      <p:sp>
        <p:nvSpPr>
          <p:cNvPr name="TextBox 22" id="22"/>
          <p:cNvSpPr txBox="true"/>
          <p:nvPr/>
        </p:nvSpPr>
        <p:spPr>
          <a:xfrm rot="0">
            <a:off x="10609021" y="7903317"/>
            <a:ext cx="6619645" cy="465836"/>
          </a:xfrm>
          <a:prstGeom prst="rect">
            <a:avLst/>
          </a:prstGeom>
        </p:spPr>
        <p:txBody>
          <a:bodyPr anchor="t" rtlCol="false" tIns="0" lIns="0" bIns="0" rIns="0">
            <a:spAutoFit/>
          </a:bodyPr>
          <a:lstStyle/>
          <a:p>
            <a:pPr>
              <a:lnSpc>
                <a:spcPts val="3891"/>
              </a:lnSpc>
              <a:spcBef>
                <a:spcPct val="0"/>
              </a:spcBef>
            </a:pPr>
            <a:r>
              <a:rPr lang="en-US" sz="2799">
                <a:solidFill>
                  <a:srgbClr val="040404"/>
                </a:solidFill>
                <a:latin typeface="Garet Ultra-Bold"/>
              </a:rPr>
              <a:t>Reg no: </a:t>
            </a:r>
            <a:r>
              <a:rPr lang="en-US" sz="2799">
                <a:solidFill>
                  <a:srgbClr val="040404"/>
                </a:solidFill>
                <a:latin typeface="Garet"/>
              </a:rPr>
              <a:t>422521104037</a:t>
            </a:r>
          </a:p>
        </p:txBody>
      </p:sp>
      <p:sp>
        <p:nvSpPr>
          <p:cNvPr name="TextBox 23" id="23"/>
          <p:cNvSpPr txBox="true"/>
          <p:nvPr/>
        </p:nvSpPr>
        <p:spPr>
          <a:xfrm rot="0">
            <a:off x="10639655" y="8454878"/>
            <a:ext cx="7219720" cy="951611"/>
          </a:xfrm>
          <a:prstGeom prst="rect">
            <a:avLst/>
          </a:prstGeom>
        </p:spPr>
        <p:txBody>
          <a:bodyPr anchor="t" rtlCol="false" tIns="0" lIns="0" bIns="0" rIns="0">
            <a:spAutoFit/>
          </a:bodyPr>
          <a:lstStyle/>
          <a:p>
            <a:pPr>
              <a:lnSpc>
                <a:spcPts val="3891"/>
              </a:lnSpc>
              <a:spcBef>
                <a:spcPct val="0"/>
              </a:spcBef>
            </a:pPr>
            <a:r>
              <a:rPr lang="en-US" sz="2799">
                <a:solidFill>
                  <a:srgbClr val="040404"/>
                </a:solidFill>
                <a:latin typeface="Garet Ultra-Bold"/>
              </a:rPr>
              <a:t>University College Of Engineering,Villlupuram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1292834" y="5943659"/>
            <a:ext cx="1836063" cy="1836063"/>
          </a:xfrm>
          <a:custGeom>
            <a:avLst/>
            <a:gdLst/>
            <a:ahLst/>
            <a:cxnLst/>
            <a:rect r="r" b="b" t="t" l="l"/>
            <a:pathLst>
              <a:path h="1836063" w="1836063">
                <a:moveTo>
                  <a:pt x="0" y="0"/>
                </a:moveTo>
                <a:lnTo>
                  <a:pt x="1836063" y="0"/>
                </a:lnTo>
                <a:lnTo>
                  <a:pt x="1836063" y="1836063"/>
                </a:lnTo>
                <a:lnTo>
                  <a:pt x="0" y="18360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871165">
            <a:off x="16008302" y="8379810"/>
            <a:ext cx="1037114" cy="1037114"/>
          </a:xfrm>
          <a:custGeom>
            <a:avLst/>
            <a:gdLst/>
            <a:ahLst/>
            <a:cxnLst/>
            <a:rect r="r" b="b" t="t" l="l"/>
            <a:pathLst>
              <a:path h="1037114" w="1037114">
                <a:moveTo>
                  <a:pt x="0" y="0"/>
                </a:moveTo>
                <a:lnTo>
                  <a:pt x="1037114" y="0"/>
                </a:lnTo>
                <a:lnTo>
                  <a:pt x="1037114" y="1037113"/>
                </a:lnTo>
                <a:lnTo>
                  <a:pt x="0" y="10371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7859375" y="-267806"/>
            <a:ext cx="593949" cy="10899628"/>
            <a:chOff x="0" y="0"/>
            <a:chExt cx="156431" cy="2870684"/>
          </a:xfrm>
        </p:grpSpPr>
        <p:sp>
          <p:nvSpPr>
            <p:cNvPr name="Freeform 5" id="5"/>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6" id="6"/>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grpSp>
        <p:nvGrpSpPr>
          <p:cNvPr name="Group 7" id="7"/>
          <p:cNvGrpSpPr/>
          <p:nvPr/>
        </p:nvGrpSpPr>
        <p:grpSpPr>
          <a:xfrm rot="0">
            <a:off x="-287634" y="4855866"/>
            <a:ext cx="575268" cy="57526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F826F"/>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sp>
        <p:nvSpPr>
          <p:cNvPr name="TextBox 10" id="10"/>
          <p:cNvSpPr txBox="true"/>
          <p:nvPr/>
        </p:nvSpPr>
        <p:spPr>
          <a:xfrm rot="0">
            <a:off x="13852208" y="7232988"/>
            <a:ext cx="3159226" cy="299085"/>
          </a:xfrm>
          <a:prstGeom prst="rect">
            <a:avLst/>
          </a:prstGeom>
        </p:spPr>
        <p:txBody>
          <a:bodyPr anchor="t" rtlCol="false" tIns="0" lIns="0" bIns="0" rIns="0">
            <a:spAutoFit/>
          </a:bodyPr>
          <a:lstStyle/>
          <a:p>
            <a:pPr algn="ctr">
              <a:lnSpc>
                <a:spcPts val="2310"/>
              </a:lnSpc>
              <a:spcBef>
                <a:spcPct val="0"/>
              </a:spcBef>
            </a:pPr>
            <a:r>
              <a:rPr lang="en-US" sz="2200">
                <a:solidFill>
                  <a:srgbClr val="F2F2F0"/>
                </a:solidFill>
                <a:latin typeface="Montserrat Semi-Bold Italics"/>
              </a:rPr>
              <a:t>MANAGER</a:t>
            </a:r>
          </a:p>
        </p:txBody>
      </p:sp>
      <p:sp>
        <p:nvSpPr>
          <p:cNvPr name="TextBox 11" id="11"/>
          <p:cNvSpPr txBox="true"/>
          <p:nvPr/>
        </p:nvSpPr>
        <p:spPr>
          <a:xfrm rot="0">
            <a:off x="13604343" y="6659785"/>
            <a:ext cx="3654957" cy="399288"/>
          </a:xfrm>
          <a:prstGeom prst="rect">
            <a:avLst/>
          </a:prstGeom>
        </p:spPr>
        <p:txBody>
          <a:bodyPr anchor="t" rtlCol="false" tIns="0" lIns="0" bIns="0" rIns="0">
            <a:spAutoFit/>
          </a:bodyPr>
          <a:lstStyle/>
          <a:p>
            <a:pPr algn="ctr">
              <a:lnSpc>
                <a:spcPts val="3336"/>
              </a:lnSpc>
              <a:spcBef>
                <a:spcPct val="0"/>
              </a:spcBef>
            </a:pPr>
            <a:r>
              <a:rPr lang="en-US" sz="2400">
                <a:solidFill>
                  <a:srgbClr val="F2F2F0"/>
                </a:solidFill>
                <a:latin typeface="Garet Ultra-Bold"/>
              </a:rPr>
              <a:t>FRANCOIS MERCER</a:t>
            </a:r>
          </a:p>
        </p:txBody>
      </p:sp>
      <p:sp>
        <p:nvSpPr>
          <p:cNvPr name="TextBox 12" id="12"/>
          <p:cNvSpPr txBox="true"/>
          <p:nvPr/>
        </p:nvSpPr>
        <p:spPr>
          <a:xfrm rot="0">
            <a:off x="287634" y="478409"/>
            <a:ext cx="11383815"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RESULT:</a:t>
            </a:r>
          </a:p>
        </p:txBody>
      </p:sp>
      <p:grpSp>
        <p:nvGrpSpPr>
          <p:cNvPr name="Group 13" id="13"/>
          <p:cNvGrpSpPr/>
          <p:nvPr/>
        </p:nvGrpSpPr>
        <p:grpSpPr>
          <a:xfrm rot="0">
            <a:off x="2151329" y="1562002"/>
            <a:ext cx="12415249" cy="7738263"/>
            <a:chOff x="0" y="0"/>
            <a:chExt cx="16553665" cy="10317684"/>
          </a:xfrm>
        </p:grpSpPr>
        <p:sp>
          <p:nvSpPr>
            <p:cNvPr name="Freeform 14" id="14"/>
            <p:cNvSpPr/>
            <p:nvPr/>
          </p:nvSpPr>
          <p:spPr>
            <a:xfrm flipH="false" flipV="false" rot="0">
              <a:off x="0" y="0"/>
              <a:ext cx="16553665" cy="9372032"/>
            </a:xfrm>
            <a:custGeom>
              <a:avLst/>
              <a:gdLst/>
              <a:ahLst/>
              <a:cxnLst/>
              <a:rect r="r" b="b" t="t" l="l"/>
              <a:pathLst>
                <a:path h="9372032" w="16553665">
                  <a:moveTo>
                    <a:pt x="0" y="0"/>
                  </a:moveTo>
                  <a:lnTo>
                    <a:pt x="16553665" y="0"/>
                  </a:lnTo>
                  <a:lnTo>
                    <a:pt x="16553665" y="9372032"/>
                  </a:lnTo>
                  <a:lnTo>
                    <a:pt x="0" y="9372032"/>
                  </a:lnTo>
                  <a:lnTo>
                    <a:pt x="0" y="0"/>
                  </a:lnTo>
                  <a:close/>
                </a:path>
              </a:pathLst>
            </a:custGeom>
            <a:blipFill>
              <a:blip r:embed="rId6"/>
              <a:stretch>
                <a:fillRect l="0" t="0" r="0" b="0"/>
              </a:stretch>
            </a:blipFill>
          </p:spPr>
        </p:sp>
        <p:sp>
          <p:nvSpPr>
            <p:cNvPr name="Freeform 15" id="15"/>
            <p:cNvSpPr/>
            <p:nvPr/>
          </p:nvSpPr>
          <p:spPr>
            <a:xfrm flipH="false" flipV="false" rot="0">
              <a:off x="0" y="9372032"/>
              <a:ext cx="16553665" cy="945652"/>
            </a:xfrm>
            <a:custGeom>
              <a:avLst/>
              <a:gdLst/>
              <a:ahLst/>
              <a:cxnLst/>
              <a:rect r="r" b="b" t="t" l="l"/>
              <a:pathLst>
                <a:path h="945652" w="16553665">
                  <a:moveTo>
                    <a:pt x="0" y="0"/>
                  </a:moveTo>
                  <a:lnTo>
                    <a:pt x="16553665" y="0"/>
                  </a:lnTo>
                  <a:lnTo>
                    <a:pt x="16553665" y="945652"/>
                  </a:lnTo>
                  <a:lnTo>
                    <a:pt x="0" y="945652"/>
                  </a:lnTo>
                  <a:lnTo>
                    <a:pt x="0" y="0"/>
                  </a:lnTo>
                  <a:close/>
                </a:path>
              </a:pathLst>
            </a:custGeom>
            <a:blipFill>
              <a:blip r:embed="rId7"/>
              <a:stretch>
                <a:fillRect l="0" t="-240581" r="0" b="-766"/>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2657261" y="7466067"/>
            <a:ext cx="5107226" cy="5107226"/>
          </a:xfrm>
          <a:custGeom>
            <a:avLst/>
            <a:gdLst/>
            <a:ahLst/>
            <a:cxnLst/>
            <a:rect r="r" b="b" t="t" l="l"/>
            <a:pathLst>
              <a:path h="5107226" w="5107226">
                <a:moveTo>
                  <a:pt x="0" y="0"/>
                </a:moveTo>
                <a:lnTo>
                  <a:pt x="5107226" y="0"/>
                </a:lnTo>
                <a:lnTo>
                  <a:pt x="5107226" y="5107226"/>
                </a:lnTo>
                <a:lnTo>
                  <a:pt x="0" y="51072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859375" y="-267806"/>
            <a:ext cx="593949" cy="10899628"/>
            <a:chOff x="0" y="0"/>
            <a:chExt cx="156431" cy="2870684"/>
          </a:xfrm>
        </p:grpSpPr>
        <p:sp>
          <p:nvSpPr>
            <p:cNvPr name="Freeform 4" id="4"/>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5" id="5"/>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Freeform 6" id="6"/>
          <p:cNvSpPr/>
          <p:nvPr/>
        </p:nvSpPr>
        <p:spPr>
          <a:xfrm flipH="false" flipV="false" rot="2700000">
            <a:off x="580721" y="8359186"/>
            <a:ext cx="895958" cy="895958"/>
          </a:xfrm>
          <a:custGeom>
            <a:avLst/>
            <a:gdLst/>
            <a:ahLst/>
            <a:cxnLst/>
            <a:rect r="r" b="b" t="t" l="l"/>
            <a:pathLst>
              <a:path h="895958" w="895958">
                <a:moveTo>
                  <a:pt x="0" y="0"/>
                </a:moveTo>
                <a:lnTo>
                  <a:pt x="895958" y="0"/>
                </a:lnTo>
                <a:lnTo>
                  <a:pt x="895958" y="895958"/>
                </a:lnTo>
                <a:lnTo>
                  <a:pt x="0" y="8959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293432" y="2074973"/>
            <a:ext cx="896427" cy="89642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F826F"/>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sp>
        <p:nvSpPr>
          <p:cNvPr name="TextBox 10" id="10"/>
          <p:cNvSpPr txBox="true"/>
          <p:nvPr/>
        </p:nvSpPr>
        <p:spPr>
          <a:xfrm rot="0">
            <a:off x="154781" y="2176380"/>
            <a:ext cx="5483117"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CONCLUSION :</a:t>
            </a:r>
          </a:p>
        </p:txBody>
      </p:sp>
      <p:sp>
        <p:nvSpPr>
          <p:cNvPr name="TextBox 11" id="11"/>
          <p:cNvSpPr txBox="true"/>
          <p:nvPr/>
        </p:nvSpPr>
        <p:spPr>
          <a:xfrm rot="0">
            <a:off x="1028700" y="2586261"/>
            <a:ext cx="16562547" cy="3822065"/>
          </a:xfrm>
          <a:prstGeom prst="rect">
            <a:avLst/>
          </a:prstGeom>
        </p:spPr>
        <p:txBody>
          <a:bodyPr anchor="t" rtlCol="false" tIns="0" lIns="0" bIns="0" rIns="0">
            <a:spAutoFit/>
          </a:bodyPr>
          <a:lstStyle/>
          <a:p>
            <a:pPr>
              <a:lnSpc>
                <a:spcPts val="3079"/>
              </a:lnSpc>
            </a:pPr>
          </a:p>
          <a:p>
            <a:pPr>
              <a:lnSpc>
                <a:spcPts val="3079"/>
              </a:lnSpc>
            </a:pPr>
          </a:p>
          <a:p>
            <a:pPr>
              <a:lnSpc>
                <a:spcPts val="3960"/>
              </a:lnSpc>
            </a:pPr>
            <a:r>
              <a:rPr lang="en-US" sz="3600">
                <a:solidFill>
                  <a:srgbClr val="040404"/>
                </a:solidFill>
                <a:latin typeface="Times New Roman"/>
              </a:rPr>
              <a:t>In conclusion, our restaurant chatbot, powered by LSTM deep learning technology, represents a significant advancement in customer service and operational efficiency within the dining industry. Through its ability to understand user queries, provide personalized recommendations, and seamlessly handle reservations, the chatbot streamlines the booking process and enhances the overall dining experience for customers.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2657261" y="7466067"/>
            <a:ext cx="5107226" cy="5107226"/>
          </a:xfrm>
          <a:custGeom>
            <a:avLst/>
            <a:gdLst/>
            <a:ahLst/>
            <a:cxnLst/>
            <a:rect r="r" b="b" t="t" l="l"/>
            <a:pathLst>
              <a:path h="5107226" w="5107226">
                <a:moveTo>
                  <a:pt x="0" y="0"/>
                </a:moveTo>
                <a:lnTo>
                  <a:pt x="5107226" y="0"/>
                </a:lnTo>
                <a:lnTo>
                  <a:pt x="5107226" y="5107226"/>
                </a:lnTo>
                <a:lnTo>
                  <a:pt x="0" y="51072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859375" y="-267806"/>
            <a:ext cx="593949" cy="10899628"/>
            <a:chOff x="0" y="0"/>
            <a:chExt cx="156431" cy="2870684"/>
          </a:xfrm>
        </p:grpSpPr>
        <p:sp>
          <p:nvSpPr>
            <p:cNvPr name="Freeform 4" id="4"/>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5" id="5"/>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Freeform 6" id="6"/>
          <p:cNvSpPr/>
          <p:nvPr/>
        </p:nvSpPr>
        <p:spPr>
          <a:xfrm flipH="false" flipV="false" rot="2700000">
            <a:off x="580721" y="8359186"/>
            <a:ext cx="895958" cy="895958"/>
          </a:xfrm>
          <a:custGeom>
            <a:avLst/>
            <a:gdLst/>
            <a:ahLst/>
            <a:cxnLst/>
            <a:rect r="r" b="b" t="t" l="l"/>
            <a:pathLst>
              <a:path h="895958" w="895958">
                <a:moveTo>
                  <a:pt x="0" y="0"/>
                </a:moveTo>
                <a:lnTo>
                  <a:pt x="895958" y="0"/>
                </a:lnTo>
                <a:lnTo>
                  <a:pt x="895958" y="895958"/>
                </a:lnTo>
                <a:lnTo>
                  <a:pt x="0" y="8959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54781" y="2176380"/>
            <a:ext cx="5483117" cy="157607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REFERENCES :</a:t>
            </a:r>
          </a:p>
          <a:p>
            <a:pPr>
              <a:lnSpc>
                <a:spcPts val="6160"/>
              </a:lnSpc>
            </a:pPr>
          </a:p>
        </p:txBody>
      </p:sp>
      <p:sp>
        <p:nvSpPr>
          <p:cNvPr name="TextBox 8" id="8"/>
          <p:cNvSpPr txBox="true"/>
          <p:nvPr/>
        </p:nvSpPr>
        <p:spPr>
          <a:xfrm rot="0">
            <a:off x="1028700" y="2471961"/>
            <a:ext cx="16830675" cy="5111119"/>
          </a:xfrm>
          <a:prstGeom prst="rect">
            <a:avLst/>
          </a:prstGeom>
        </p:spPr>
        <p:txBody>
          <a:bodyPr anchor="t" rtlCol="false" tIns="0" lIns="0" bIns="0" rIns="0">
            <a:spAutoFit/>
          </a:bodyPr>
          <a:lstStyle/>
          <a:p>
            <a:pPr>
              <a:lnSpc>
                <a:spcPts val="4184"/>
              </a:lnSpc>
            </a:pPr>
          </a:p>
          <a:p>
            <a:pPr>
              <a:lnSpc>
                <a:spcPts val="4184"/>
              </a:lnSpc>
            </a:pPr>
          </a:p>
          <a:p>
            <a:pPr marL="749460" indent="-374730" lvl="1">
              <a:lnSpc>
                <a:spcPts val="5380"/>
              </a:lnSpc>
              <a:buFont typeface="Arial"/>
              <a:buChar char="•"/>
            </a:pPr>
            <a:r>
              <a:rPr lang="en-US" sz="3471">
                <a:solidFill>
                  <a:srgbClr val="040404"/>
                </a:solidFill>
                <a:latin typeface="Times New Roman"/>
              </a:rPr>
              <a:t>https://docs.python.org/3/library/json.html </a:t>
            </a:r>
          </a:p>
          <a:p>
            <a:pPr marL="749460" indent="-374730" lvl="1">
              <a:lnSpc>
                <a:spcPts val="5380"/>
              </a:lnSpc>
              <a:buFont typeface="Arial"/>
              <a:buChar char="•"/>
            </a:pPr>
            <a:r>
              <a:rPr lang="en-US" sz="3471">
                <a:solidFill>
                  <a:srgbClr val="040404"/>
                </a:solidFill>
                <a:latin typeface="Times New Roman"/>
              </a:rPr>
              <a:t>https://numpy.org/ </a:t>
            </a:r>
          </a:p>
          <a:p>
            <a:pPr marL="749460" indent="-374730" lvl="1">
              <a:lnSpc>
                <a:spcPts val="5380"/>
              </a:lnSpc>
              <a:buFont typeface="Arial"/>
              <a:buChar char="•"/>
            </a:pPr>
            <a:r>
              <a:rPr lang="en-US" sz="3471">
                <a:solidFill>
                  <a:srgbClr val="040404"/>
                </a:solidFill>
                <a:latin typeface="Times New Roman"/>
              </a:rPr>
              <a:t>https://www.tensorflow.org/ https://keras.io/</a:t>
            </a:r>
          </a:p>
          <a:p>
            <a:pPr marL="749460" indent="-374730" lvl="1">
              <a:lnSpc>
                <a:spcPts val="5380"/>
              </a:lnSpc>
              <a:buFont typeface="Arial"/>
              <a:buChar char="•"/>
            </a:pPr>
            <a:r>
              <a:rPr lang="en-US" sz="3471">
                <a:solidFill>
                  <a:srgbClr val="040404"/>
                </a:solidFill>
                <a:latin typeface="Times New Roman"/>
              </a:rPr>
              <a:t>https://www.tensorflow.org/api_docs/python/tf/keras/preprocessing/text/Tokenizer </a:t>
            </a:r>
          </a:p>
          <a:p>
            <a:pPr marL="749460" indent="-374730" lvl="1">
              <a:lnSpc>
                <a:spcPts val="5380"/>
              </a:lnSpc>
              <a:buFont typeface="Arial"/>
              <a:buChar char="•"/>
            </a:pPr>
            <a:r>
              <a:rPr lang="en-US" sz="3471">
                <a:solidFill>
                  <a:srgbClr val="040404"/>
                </a:solidFill>
                <a:latin typeface="Times New Roman"/>
              </a:rPr>
              <a:t>https://www.tensorflow.org/api_docs/python/tf/keras/utils/pad_sequences</a:t>
            </a:r>
          </a:p>
          <a:p>
            <a:pPr>
              <a:lnSpc>
                <a:spcPts val="538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14779749" y="5470953"/>
            <a:ext cx="4959103" cy="4959103"/>
          </a:xfrm>
          <a:custGeom>
            <a:avLst/>
            <a:gdLst/>
            <a:ahLst/>
            <a:cxnLst/>
            <a:rect r="r" b="b" t="t" l="l"/>
            <a:pathLst>
              <a:path h="4959103" w="4959103">
                <a:moveTo>
                  <a:pt x="0" y="0"/>
                </a:moveTo>
                <a:lnTo>
                  <a:pt x="4959102" y="0"/>
                </a:lnTo>
                <a:lnTo>
                  <a:pt x="4959102" y="4959103"/>
                </a:lnTo>
                <a:lnTo>
                  <a:pt x="0" y="49591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2473400" y="106780"/>
            <a:ext cx="4988804" cy="4988804"/>
          </a:xfrm>
          <a:custGeom>
            <a:avLst/>
            <a:gdLst/>
            <a:ahLst/>
            <a:cxnLst/>
            <a:rect r="r" b="b" t="t" l="l"/>
            <a:pathLst>
              <a:path h="4988804" w="4988804">
                <a:moveTo>
                  <a:pt x="0" y="0"/>
                </a:moveTo>
                <a:lnTo>
                  <a:pt x="4988804" y="0"/>
                </a:lnTo>
                <a:lnTo>
                  <a:pt x="4988804" y="4988804"/>
                </a:lnTo>
                <a:lnTo>
                  <a:pt x="0" y="49888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700000">
            <a:off x="-1483234" y="6043099"/>
            <a:ext cx="2316204" cy="2316204"/>
          </a:xfrm>
          <a:custGeom>
            <a:avLst/>
            <a:gdLst/>
            <a:ahLst/>
            <a:cxnLst/>
            <a:rect r="r" b="b" t="t" l="l"/>
            <a:pathLst>
              <a:path h="2316204" w="2316204">
                <a:moveTo>
                  <a:pt x="0" y="0"/>
                </a:moveTo>
                <a:lnTo>
                  <a:pt x="2316204" y="0"/>
                </a:lnTo>
                <a:lnTo>
                  <a:pt x="2316204" y="2316204"/>
                </a:lnTo>
                <a:lnTo>
                  <a:pt x="0" y="23162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871165">
            <a:off x="764690" y="5469241"/>
            <a:ext cx="1024805" cy="1024805"/>
          </a:xfrm>
          <a:custGeom>
            <a:avLst/>
            <a:gdLst/>
            <a:ahLst/>
            <a:cxnLst/>
            <a:rect r="r" b="b" t="t" l="l"/>
            <a:pathLst>
              <a:path h="1024805" w="1024805">
                <a:moveTo>
                  <a:pt x="0" y="0"/>
                </a:moveTo>
                <a:lnTo>
                  <a:pt x="1024805" y="0"/>
                </a:lnTo>
                <a:lnTo>
                  <a:pt x="1024805" y="1024805"/>
                </a:lnTo>
                <a:lnTo>
                  <a:pt x="0" y="10248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2871165">
            <a:off x="18011879" y="4327246"/>
            <a:ext cx="1024805" cy="1024805"/>
          </a:xfrm>
          <a:custGeom>
            <a:avLst/>
            <a:gdLst/>
            <a:ahLst/>
            <a:cxnLst/>
            <a:rect r="r" b="b" t="t" l="l"/>
            <a:pathLst>
              <a:path h="1024805" w="1024805">
                <a:moveTo>
                  <a:pt x="0" y="0"/>
                </a:moveTo>
                <a:lnTo>
                  <a:pt x="1024804" y="0"/>
                </a:lnTo>
                <a:lnTo>
                  <a:pt x="1024804" y="1024805"/>
                </a:lnTo>
                <a:lnTo>
                  <a:pt x="0" y="10248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2871165">
            <a:off x="1815506" y="274404"/>
            <a:ext cx="503619" cy="503619"/>
          </a:xfrm>
          <a:custGeom>
            <a:avLst/>
            <a:gdLst/>
            <a:ahLst/>
            <a:cxnLst/>
            <a:rect r="r" b="b" t="t" l="l"/>
            <a:pathLst>
              <a:path h="503619" w="503619">
                <a:moveTo>
                  <a:pt x="0" y="0"/>
                </a:moveTo>
                <a:lnTo>
                  <a:pt x="503619" y="0"/>
                </a:lnTo>
                <a:lnTo>
                  <a:pt x="503619" y="503619"/>
                </a:lnTo>
                <a:lnTo>
                  <a:pt x="0" y="50361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871165">
            <a:off x="17548723" y="4045887"/>
            <a:ext cx="503619" cy="503619"/>
          </a:xfrm>
          <a:custGeom>
            <a:avLst/>
            <a:gdLst/>
            <a:ahLst/>
            <a:cxnLst/>
            <a:rect r="r" b="b" t="t" l="l"/>
            <a:pathLst>
              <a:path h="503619" w="503619">
                <a:moveTo>
                  <a:pt x="0" y="0"/>
                </a:moveTo>
                <a:lnTo>
                  <a:pt x="503619" y="0"/>
                </a:lnTo>
                <a:lnTo>
                  <a:pt x="503619" y="503619"/>
                </a:lnTo>
                <a:lnTo>
                  <a:pt x="0" y="50361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2700000">
            <a:off x="13672865" y="8490671"/>
            <a:ext cx="1596704" cy="1596704"/>
          </a:xfrm>
          <a:custGeom>
            <a:avLst/>
            <a:gdLst/>
            <a:ahLst/>
            <a:cxnLst/>
            <a:rect r="r" b="b" t="t" l="l"/>
            <a:pathLst>
              <a:path h="1596704" w="1596704">
                <a:moveTo>
                  <a:pt x="0" y="0"/>
                </a:moveTo>
                <a:lnTo>
                  <a:pt x="1596704" y="0"/>
                </a:lnTo>
                <a:lnTo>
                  <a:pt x="1596704" y="1596704"/>
                </a:lnTo>
                <a:lnTo>
                  <a:pt x="0" y="15967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2700000">
            <a:off x="1794636" y="856901"/>
            <a:ext cx="1596704" cy="1596704"/>
          </a:xfrm>
          <a:custGeom>
            <a:avLst/>
            <a:gdLst/>
            <a:ahLst/>
            <a:cxnLst/>
            <a:rect r="r" b="b" t="t" l="l"/>
            <a:pathLst>
              <a:path h="1596704" w="1596704">
                <a:moveTo>
                  <a:pt x="0" y="0"/>
                </a:moveTo>
                <a:lnTo>
                  <a:pt x="1596704" y="0"/>
                </a:lnTo>
                <a:lnTo>
                  <a:pt x="1596704" y="1596704"/>
                </a:lnTo>
                <a:lnTo>
                  <a:pt x="0" y="159670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2592988" y="3117162"/>
            <a:ext cx="5146631" cy="1408181"/>
          </a:xfrm>
          <a:prstGeom prst="rect">
            <a:avLst/>
          </a:prstGeom>
        </p:spPr>
        <p:txBody>
          <a:bodyPr anchor="t" rtlCol="false" tIns="0" lIns="0" bIns="0" rIns="0">
            <a:spAutoFit/>
          </a:bodyPr>
          <a:lstStyle/>
          <a:p>
            <a:pPr algn="ctr">
              <a:lnSpc>
                <a:spcPts val="5487"/>
              </a:lnSpc>
            </a:pPr>
            <a:r>
              <a:rPr lang="en-US" sz="4988">
                <a:solidFill>
                  <a:srgbClr val="040404"/>
                </a:solidFill>
                <a:latin typeface="Garet ExtraBold"/>
              </a:rPr>
              <a:t>OUTLINE</a:t>
            </a:r>
          </a:p>
          <a:p>
            <a:pPr algn="ctr">
              <a:lnSpc>
                <a:spcPts val="5487"/>
              </a:lnSpc>
            </a:pPr>
          </a:p>
        </p:txBody>
      </p:sp>
      <p:sp>
        <p:nvSpPr>
          <p:cNvPr name="TextBox 12" id="12"/>
          <p:cNvSpPr txBox="true"/>
          <p:nvPr/>
        </p:nvSpPr>
        <p:spPr>
          <a:xfrm rot="0">
            <a:off x="5210045" y="4097025"/>
            <a:ext cx="6092098" cy="1103884"/>
          </a:xfrm>
          <a:prstGeom prst="rect">
            <a:avLst/>
          </a:prstGeom>
        </p:spPr>
        <p:txBody>
          <a:bodyPr anchor="t" rtlCol="false" tIns="0" lIns="0" bIns="0" rIns="0">
            <a:spAutoFit/>
          </a:bodyPr>
          <a:lstStyle/>
          <a:p>
            <a:pPr>
              <a:lnSpc>
                <a:spcPts val="4448"/>
              </a:lnSpc>
            </a:pPr>
            <a:r>
              <a:rPr lang="en-US" sz="3200">
                <a:solidFill>
                  <a:srgbClr val="040404"/>
                </a:solidFill>
                <a:latin typeface="Garet Ultra-Bold"/>
              </a:rPr>
              <a:t> PROBLEM STATEMENT</a:t>
            </a:r>
          </a:p>
          <a:p>
            <a:pPr>
              <a:lnSpc>
                <a:spcPts val="4448"/>
              </a:lnSpc>
              <a:spcBef>
                <a:spcPct val="0"/>
              </a:spcBef>
            </a:pPr>
          </a:p>
        </p:txBody>
      </p:sp>
      <p:sp>
        <p:nvSpPr>
          <p:cNvPr name="TextBox 13" id="13"/>
          <p:cNvSpPr txBox="true"/>
          <p:nvPr/>
        </p:nvSpPr>
        <p:spPr>
          <a:xfrm rot="0">
            <a:off x="5305295" y="5982963"/>
            <a:ext cx="8036882" cy="541909"/>
          </a:xfrm>
          <a:prstGeom prst="rect">
            <a:avLst/>
          </a:prstGeom>
        </p:spPr>
        <p:txBody>
          <a:bodyPr anchor="t" rtlCol="false" tIns="0" lIns="0" bIns="0" rIns="0">
            <a:spAutoFit/>
          </a:bodyPr>
          <a:lstStyle/>
          <a:p>
            <a:pPr>
              <a:lnSpc>
                <a:spcPts val="4448"/>
              </a:lnSpc>
              <a:spcBef>
                <a:spcPct val="0"/>
              </a:spcBef>
            </a:pPr>
            <a:r>
              <a:rPr lang="en-US" sz="3200">
                <a:solidFill>
                  <a:srgbClr val="040404"/>
                </a:solidFill>
                <a:latin typeface="Garet Ultra-Bold"/>
              </a:rPr>
              <a:t>ALGORITHM &amp; DEPLOYMENT</a:t>
            </a:r>
          </a:p>
        </p:txBody>
      </p:sp>
      <p:sp>
        <p:nvSpPr>
          <p:cNvPr name="TextBox 14" id="14"/>
          <p:cNvSpPr txBox="true"/>
          <p:nvPr/>
        </p:nvSpPr>
        <p:spPr>
          <a:xfrm rot="0">
            <a:off x="5311208" y="4696793"/>
            <a:ext cx="8030969" cy="1103884"/>
          </a:xfrm>
          <a:prstGeom prst="rect">
            <a:avLst/>
          </a:prstGeom>
        </p:spPr>
        <p:txBody>
          <a:bodyPr anchor="t" rtlCol="false" tIns="0" lIns="0" bIns="0" rIns="0">
            <a:spAutoFit/>
          </a:bodyPr>
          <a:lstStyle/>
          <a:p>
            <a:pPr>
              <a:lnSpc>
                <a:spcPts val="4448"/>
              </a:lnSpc>
            </a:pPr>
            <a:r>
              <a:rPr lang="en-US" sz="3200">
                <a:solidFill>
                  <a:srgbClr val="040404"/>
                </a:solidFill>
                <a:latin typeface="Garet Ultra-Bold"/>
              </a:rPr>
              <a:t>PROPOSED SYSTEM/SOLUTION</a:t>
            </a:r>
          </a:p>
          <a:p>
            <a:pPr>
              <a:lnSpc>
                <a:spcPts val="4448"/>
              </a:lnSpc>
              <a:spcBef>
                <a:spcPct val="0"/>
              </a:spcBef>
            </a:pPr>
          </a:p>
        </p:txBody>
      </p:sp>
      <p:sp>
        <p:nvSpPr>
          <p:cNvPr name="TextBox 15" id="15"/>
          <p:cNvSpPr txBox="true"/>
          <p:nvPr/>
        </p:nvSpPr>
        <p:spPr>
          <a:xfrm rot="0">
            <a:off x="5363538" y="6629827"/>
            <a:ext cx="4021397" cy="541909"/>
          </a:xfrm>
          <a:prstGeom prst="rect">
            <a:avLst/>
          </a:prstGeom>
        </p:spPr>
        <p:txBody>
          <a:bodyPr anchor="t" rtlCol="false" tIns="0" lIns="0" bIns="0" rIns="0">
            <a:spAutoFit/>
          </a:bodyPr>
          <a:lstStyle/>
          <a:p>
            <a:pPr>
              <a:lnSpc>
                <a:spcPts val="4448"/>
              </a:lnSpc>
              <a:spcBef>
                <a:spcPct val="0"/>
              </a:spcBef>
            </a:pPr>
            <a:r>
              <a:rPr lang="en-US" sz="3200">
                <a:solidFill>
                  <a:srgbClr val="040404"/>
                </a:solidFill>
                <a:latin typeface="Garet Ultra-Bold"/>
              </a:rPr>
              <a:t>RESULT</a:t>
            </a:r>
          </a:p>
        </p:txBody>
      </p:sp>
      <p:sp>
        <p:nvSpPr>
          <p:cNvPr name="TextBox 16" id="16"/>
          <p:cNvSpPr txBox="true"/>
          <p:nvPr/>
        </p:nvSpPr>
        <p:spPr>
          <a:xfrm rot="0">
            <a:off x="5301683" y="5343657"/>
            <a:ext cx="6000460" cy="541909"/>
          </a:xfrm>
          <a:prstGeom prst="rect">
            <a:avLst/>
          </a:prstGeom>
        </p:spPr>
        <p:txBody>
          <a:bodyPr anchor="t" rtlCol="false" tIns="0" lIns="0" bIns="0" rIns="0">
            <a:spAutoFit/>
          </a:bodyPr>
          <a:lstStyle/>
          <a:p>
            <a:pPr>
              <a:lnSpc>
                <a:spcPts val="4448"/>
              </a:lnSpc>
              <a:spcBef>
                <a:spcPct val="0"/>
              </a:spcBef>
            </a:pPr>
            <a:r>
              <a:rPr lang="en-US" sz="3200">
                <a:solidFill>
                  <a:srgbClr val="040404"/>
                </a:solidFill>
                <a:latin typeface="Garet Ultra-Bold"/>
              </a:rPr>
              <a:t>SYSTEM APPROACH</a:t>
            </a:r>
          </a:p>
        </p:txBody>
      </p:sp>
      <p:grpSp>
        <p:nvGrpSpPr>
          <p:cNvPr name="Group 17" id="17"/>
          <p:cNvGrpSpPr/>
          <p:nvPr/>
        </p:nvGrpSpPr>
        <p:grpSpPr>
          <a:xfrm rot="0">
            <a:off x="16971666" y="5143500"/>
            <a:ext cx="575268" cy="57526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4B8AB"/>
            </a:solidFill>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grpSp>
        <p:nvGrpSpPr>
          <p:cNvPr name="Group 20" id="20"/>
          <p:cNvGrpSpPr/>
          <p:nvPr/>
        </p:nvGrpSpPr>
        <p:grpSpPr>
          <a:xfrm rot="0">
            <a:off x="-287634" y="4685056"/>
            <a:ext cx="575268" cy="57526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4B8AB"/>
            </a:solidFill>
          </p:spPr>
        </p:sp>
        <p:sp>
          <p:nvSpPr>
            <p:cNvPr name="TextBox 22" id="22"/>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sp>
        <p:nvSpPr>
          <p:cNvPr name="Freeform 23" id="23"/>
          <p:cNvSpPr/>
          <p:nvPr/>
        </p:nvSpPr>
        <p:spPr>
          <a:xfrm flipH="false" flipV="false" rot="2871165">
            <a:off x="4612029" y="4244623"/>
            <a:ext cx="282567" cy="282567"/>
          </a:xfrm>
          <a:custGeom>
            <a:avLst/>
            <a:gdLst/>
            <a:ahLst/>
            <a:cxnLst/>
            <a:rect r="r" b="b" t="t" l="l"/>
            <a:pathLst>
              <a:path h="282567" w="282567">
                <a:moveTo>
                  <a:pt x="0" y="0"/>
                </a:moveTo>
                <a:lnTo>
                  <a:pt x="282567" y="0"/>
                </a:lnTo>
                <a:lnTo>
                  <a:pt x="282567" y="282566"/>
                </a:lnTo>
                <a:lnTo>
                  <a:pt x="0" y="2825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4" id="24"/>
          <p:cNvSpPr/>
          <p:nvPr/>
        </p:nvSpPr>
        <p:spPr>
          <a:xfrm flipH="false" flipV="false" rot="2871165">
            <a:off x="4612029" y="4890698"/>
            <a:ext cx="282567" cy="282567"/>
          </a:xfrm>
          <a:custGeom>
            <a:avLst/>
            <a:gdLst/>
            <a:ahLst/>
            <a:cxnLst/>
            <a:rect r="r" b="b" t="t" l="l"/>
            <a:pathLst>
              <a:path h="282567" w="282567">
                <a:moveTo>
                  <a:pt x="0" y="0"/>
                </a:moveTo>
                <a:lnTo>
                  <a:pt x="282567" y="0"/>
                </a:lnTo>
                <a:lnTo>
                  <a:pt x="282567" y="282567"/>
                </a:lnTo>
                <a:lnTo>
                  <a:pt x="0" y="282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5" id="25"/>
          <p:cNvSpPr/>
          <p:nvPr/>
        </p:nvSpPr>
        <p:spPr>
          <a:xfrm flipH="false" flipV="false" rot="2871165">
            <a:off x="4612029" y="5537562"/>
            <a:ext cx="282567" cy="282567"/>
          </a:xfrm>
          <a:custGeom>
            <a:avLst/>
            <a:gdLst/>
            <a:ahLst/>
            <a:cxnLst/>
            <a:rect r="r" b="b" t="t" l="l"/>
            <a:pathLst>
              <a:path h="282567" w="282567">
                <a:moveTo>
                  <a:pt x="0" y="0"/>
                </a:moveTo>
                <a:lnTo>
                  <a:pt x="282567" y="0"/>
                </a:lnTo>
                <a:lnTo>
                  <a:pt x="282567" y="282567"/>
                </a:lnTo>
                <a:lnTo>
                  <a:pt x="0" y="282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6" id="26"/>
          <p:cNvSpPr/>
          <p:nvPr/>
        </p:nvSpPr>
        <p:spPr>
          <a:xfrm flipH="false" flipV="false" rot="2871165">
            <a:off x="4612029" y="6222272"/>
            <a:ext cx="282567" cy="282567"/>
          </a:xfrm>
          <a:custGeom>
            <a:avLst/>
            <a:gdLst/>
            <a:ahLst/>
            <a:cxnLst/>
            <a:rect r="r" b="b" t="t" l="l"/>
            <a:pathLst>
              <a:path h="282567" w="282567">
                <a:moveTo>
                  <a:pt x="0" y="0"/>
                </a:moveTo>
                <a:lnTo>
                  <a:pt x="282567" y="0"/>
                </a:lnTo>
                <a:lnTo>
                  <a:pt x="282567" y="282567"/>
                </a:lnTo>
                <a:lnTo>
                  <a:pt x="0" y="282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7" id="27"/>
          <p:cNvSpPr/>
          <p:nvPr/>
        </p:nvSpPr>
        <p:spPr>
          <a:xfrm flipH="false" flipV="false" rot="2871165">
            <a:off x="4612029" y="6868348"/>
            <a:ext cx="282567" cy="282567"/>
          </a:xfrm>
          <a:custGeom>
            <a:avLst/>
            <a:gdLst/>
            <a:ahLst/>
            <a:cxnLst/>
            <a:rect r="r" b="b" t="t" l="l"/>
            <a:pathLst>
              <a:path h="282567" w="282567">
                <a:moveTo>
                  <a:pt x="0" y="0"/>
                </a:moveTo>
                <a:lnTo>
                  <a:pt x="282567" y="0"/>
                </a:lnTo>
                <a:lnTo>
                  <a:pt x="282567" y="282566"/>
                </a:lnTo>
                <a:lnTo>
                  <a:pt x="0" y="2825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8" id="28"/>
          <p:cNvSpPr/>
          <p:nvPr/>
        </p:nvSpPr>
        <p:spPr>
          <a:xfrm flipH="false" flipV="false" rot="2871165">
            <a:off x="4612029" y="7515211"/>
            <a:ext cx="282567" cy="282567"/>
          </a:xfrm>
          <a:custGeom>
            <a:avLst/>
            <a:gdLst/>
            <a:ahLst/>
            <a:cxnLst/>
            <a:rect r="r" b="b" t="t" l="l"/>
            <a:pathLst>
              <a:path h="282567" w="282567">
                <a:moveTo>
                  <a:pt x="0" y="0"/>
                </a:moveTo>
                <a:lnTo>
                  <a:pt x="282567" y="0"/>
                </a:lnTo>
                <a:lnTo>
                  <a:pt x="282567" y="282567"/>
                </a:lnTo>
                <a:lnTo>
                  <a:pt x="0" y="2825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9" id="29"/>
          <p:cNvSpPr txBox="true"/>
          <p:nvPr/>
        </p:nvSpPr>
        <p:spPr>
          <a:xfrm rot="0">
            <a:off x="5363538" y="7314143"/>
            <a:ext cx="4021397" cy="541909"/>
          </a:xfrm>
          <a:prstGeom prst="rect">
            <a:avLst/>
          </a:prstGeom>
        </p:spPr>
        <p:txBody>
          <a:bodyPr anchor="t" rtlCol="false" tIns="0" lIns="0" bIns="0" rIns="0">
            <a:spAutoFit/>
          </a:bodyPr>
          <a:lstStyle/>
          <a:p>
            <a:pPr>
              <a:lnSpc>
                <a:spcPts val="4448"/>
              </a:lnSpc>
              <a:spcBef>
                <a:spcPct val="0"/>
              </a:spcBef>
            </a:pPr>
            <a:r>
              <a:rPr lang="en-US" sz="3200">
                <a:solidFill>
                  <a:srgbClr val="040404"/>
                </a:solidFill>
                <a:latin typeface="Garet Ultra-Bold"/>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72654" y="2054567"/>
            <a:ext cx="1332444" cy="1332444"/>
          </a:xfrm>
          <a:custGeom>
            <a:avLst/>
            <a:gdLst/>
            <a:ahLst/>
            <a:cxnLst/>
            <a:rect r="r" b="b" t="t" l="l"/>
            <a:pathLst>
              <a:path h="1332444" w="1332444">
                <a:moveTo>
                  <a:pt x="0" y="0"/>
                </a:moveTo>
                <a:lnTo>
                  <a:pt x="1332444" y="0"/>
                </a:lnTo>
                <a:lnTo>
                  <a:pt x="1332444"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1388381" y="-2426059"/>
            <a:ext cx="4129182" cy="4129182"/>
          </a:xfrm>
          <a:custGeom>
            <a:avLst/>
            <a:gdLst/>
            <a:ahLst/>
            <a:cxnLst/>
            <a:rect r="r" b="b" t="t" l="l"/>
            <a:pathLst>
              <a:path h="4129182" w="4129182">
                <a:moveTo>
                  <a:pt x="0" y="0"/>
                </a:moveTo>
                <a:lnTo>
                  <a:pt x="4129182" y="0"/>
                </a:lnTo>
                <a:lnTo>
                  <a:pt x="4129182" y="4129182"/>
                </a:lnTo>
                <a:lnTo>
                  <a:pt x="0" y="4129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2700000">
            <a:off x="6190900" y="8839867"/>
            <a:ext cx="4129182" cy="4129182"/>
          </a:xfrm>
          <a:custGeom>
            <a:avLst/>
            <a:gdLst/>
            <a:ahLst/>
            <a:cxnLst/>
            <a:rect r="r" b="b" t="t" l="l"/>
            <a:pathLst>
              <a:path h="4129182" w="4129182">
                <a:moveTo>
                  <a:pt x="0" y="0"/>
                </a:moveTo>
                <a:lnTo>
                  <a:pt x="4129182" y="0"/>
                </a:lnTo>
                <a:lnTo>
                  <a:pt x="4129182" y="4129182"/>
                </a:lnTo>
                <a:lnTo>
                  <a:pt x="0" y="4129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871165">
            <a:off x="16008302" y="8379810"/>
            <a:ext cx="1037114" cy="1037114"/>
          </a:xfrm>
          <a:custGeom>
            <a:avLst/>
            <a:gdLst/>
            <a:ahLst/>
            <a:cxnLst/>
            <a:rect r="r" b="b" t="t" l="l"/>
            <a:pathLst>
              <a:path h="1037114" w="1037114">
                <a:moveTo>
                  <a:pt x="0" y="0"/>
                </a:moveTo>
                <a:lnTo>
                  <a:pt x="1037114" y="0"/>
                </a:lnTo>
                <a:lnTo>
                  <a:pt x="1037114" y="1037113"/>
                </a:lnTo>
                <a:lnTo>
                  <a:pt x="0" y="10371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2871165">
            <a:off x="2774784" y="1109758"/>
            <a:ext cx="503619" cy="503619"/>
          </a:xfrm>
          <a:custGeom>
            <a:avLst/>
            <a:gdLst/>
            <a:ahLst/>
            <a:cxnLst/>
            <a:rect r="r" b="b" t="t" l="l"/>
            <a:pathLst>
              <a:path h="503619" w="503619">
                <a:moveTo>
                  <a:pt x="0" y="0"/>
                </a:moveTo>
                <a:lnTo>
                  <a:pt x="503619" y="0"/>
                </a:lnTo>
                <a:lnTo>
                  <a:pt x="503619" y="503620"/>
                </a:lnTo>
                <a:lnTo>
                  <a:pt x="0" y="5036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2700000">
            <a:off x="3193363" y="318197"/>
            <a:ext cx="805238" cy="805238"/>
          </a:xfrm>
          <a:custGeom>
            <a:avLst/>
            <a:gdLst/>
            <a:ahLst/>
            <a:cxnLst/>
            <a:rect r="r" b="b" t="t" l="l"/>
            <a:pathLst>
              <a:path h="805238" w="805238">
                <a:moveTo>
                  <a:pt x="0" y="0"/>
                </a:moveTo>
                <a:lnTo>
                  <a:pt x="805238" y="0"/>
                </a:lnTo>
                <a:lnTo>
                  <a:pt x="805238" y="805238"/>
                </a:lnTo>
                <a:lnTo>
                  <a:pt x="0" y="8052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2700000">
            <a:off x="9181828" y="8855681"/>
            <a:ext cx="805238" cy="805238"/>
          </a:xfrm>
          <a:custGeom>
            <a:avLst/>
            <a:gdLst/>
            <a:ahLst/>
            <a:cxnLst/>
            <a:rect r="r" b="b" t="t" l="l"/>
            <a:pathLst>
              <a:path h="805238" w="805238">
                <a:moveTo>
                  <a:pt x="0" y="0"/>
                </a:moveTo>
                <a:lnTo>
                  <a:pt x="805238" y="0"/>
                </a:lnTo>
                <a:lnTo>
                  <a:pt x="805238" y="805238"/>
                </a:lnTo>
                <a:lnTo>
                  <a:pt x="0" y="8052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17859375" y="-267806"/>
            <a:ext cx="593949" cy="10899628"/>
            <a:chOff x="0" y="0"/>
            <a:chExt cx="156431" cy="2870684"/>
          </a:xfrm>
        </p:grpSpPr>
        <p:sp>
          <p:nvSpPr>
            <p:cNvPr name="Freeform 10" id="10"/>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11" id="11"/>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grpSp>
        <p:nvGrpSpPr>
          <p:cNvPr name="Group 12" id="12"/>
          <p:cNvGrpSpPr/>
          <p:nvPr/>
        </p:nvGrpSpPr>
        <p:grpSpPr>
          <a:xfrm rot="0">
            <a:off x="391902" y="1005897"/>
            <a:ext cx="568616" cy="56861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4B8AB"/>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3336"/>
                </a:lnSpc>
              </a:pPr>
            </a:p>
          </p:txBody>
        </p:sp>
      </p:grpSp>
      <p:sp>
        <p:nvSpPr>
          <p:cNvPr name="TextBox 15" id="15"/>
          <p:cNvSpPr txBox="true"/>
          <p:nvPr/>
        </p:nvSpPr>
        <p:spPr>
          <a:xfrm rot="0">
            <a:off x="960518" y="2434860"/>
            <a:ext cx="7964167" cy="157607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Problem Statement :</a:t>
            </a:r>
          </a:p>
          <a:p>
            <a:pPr>
              <a:lnSpc>
                <a:spcPts val="6160"/>
              </a:lnSpc>
            </a:pPr>
          </a:p>
        </p:txBody>
      </p:sp>
      <p:sp>
        <p:nvSpPr>
          <p:cNvPr name="TextBox 16" id="16"/>
          <p:cNvSpPr txBox="true"/>
          <p:nvPr/>
        </p:nvSpPr>
        <p:spPr>
          <a:xfrm rot="0">
            <a:off x="443958" y="3510569"/>
            <a:ext cx="17415417" cy="3768090"/>
          </a:xfrm>
          <a:prstGeom prst="rect">
            <a:avLst/>
          </a:prstGeom>
        </p:spPr>
        <p:txBody>
          <a:bodyPr anchor="t" rtlCol="false" tIns="0" lIns="0" bIns="0" rIns="0">
            <a:spAutoFit/>
          </a:bodyPr>
          <a:lstStyle/>
          <a:p>
            <a:pPr>
              <a:lnSpc>
                <a:spcPts val="5039"/>
              </a:lnSpc>
            </a:pPr>
            <a:r>
              <a:rPr lang="en-US" sz="2799" spc="111">
                <a:solidFill>
                  <a:srgbClr val="040404"/>
                </a:solidFill>
                <a:latin typeface="Montserrat Semi-Bold"/>
              </a:rPr>
              <a:t>The project aims to develop a Restaurant Reservation Bot utilizing Long Short-Term Memory (LSTM) networks to automate the booking process. The bot will be designed to understand natural language inputs from users, such as reservation requests, party size, preferred date and time, and special requirements. Through LSTM's memory retention capabilities, the bot will maintain context throughout the conversation and generate coherent responses. </a:t>
            </a:r>
          </a:p>
        </p:txBody>
      </p:sp>
      <p:sp>
        <p:nvSpPr>
          <p:cNvPr name="TextBox 17" id="17"/>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911649" y="275958"/>
            <a:ext cx="1332444" cy="1332444"/>
          </a:xfrm>
          <a:custGeom>
            <a:avLst/>
            <a:gdLst/>
            <a:ahLst/>
            <a:cxnLst/>
            <a:rect r="r" b="b" t="t" l="l"/>
            <a:pathLst>
              <a:path h="1332444" w="1332444">
                <a:moveTo>
                  <a:pt x="0" y="0"/>
                </a:moveTo>
                <a:lnTo>
                  <a:pt x="1332444" y="0"/>
                </a:lnTo>
                <a:lnTo>
                  <a:pt x="1332444"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6190900" y="9449457"/>
            <a:ext cx="4129182" cy="4129182"/>
          </a:xfrm>
          <a:custGeom>
            <a:avLst/>
            <a:gdLst/>
            <a:ahLst/>
            <a:cxnLst/>
            <a:rect r="r" b="b" t="t" l="l"/>
            <a:pathLst>
              <a:path h="4129182" w="4129182">
                <a:moveTo>
                  <a:pt x="0" y="0"/>
                </a:moveTo>
                <a:lnTo>
                  <a:pt x="4129182" y="0"/>
                </a:lnTo>
                <a:lnTo>
                  <a:pt x="4129182" y="4129182"/>
                </a:lnTo>
                <a:lnTo>
                  <a:pt x="0" y="4129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2871165">
            <a:off x="16008302" y="8379810"/>
            <a:ext cx="1037114" cy="1037114"/>
          </a:xfrm>
          <a:custGeom>
            <a:avLst/>
            <a:gdLst/>
            <a:ahLst/>
            <a:cxnLst/>
            <a:rect r="r" b="b" t="t" l="l"/>
            <a:pathLst>
              <a:path h="1037114" w="1037114">
                <a:moveTo>
                  <a:pt x="0" y="0"/>
                </a:moveTo>
                <a:lnTo>
                  <a:pt x="1037114" y="0"/>
                </a:lnTo>
                <a:lnTo>
                  <a:pt x="1037114" y="1037113"/>
                </a:lnTo>
                <a:lnTo>
                  <a:pt x="0" y="10371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2700000">
            <a:off x="9401602" y="8951283"/>
            <a:ext cx="502349" cy="502349"/>
          </a:xfrm>
          <a:custGeom>
            <a:avLst/>
            <a:gdLst/>
            <a:ahLst/>
            <a:cxnLst/>
            <a:rect r="r" b="b" t="t" l="l"/>
            <a:pathLst>
              <a:path h="502349" w="502349">
                <a:moveTo>
                  <a:pt x="0" y="0"/>
                </a:moveTo>
                <a:lnTo>
                  <a:pt x="502348" y="0"/>
                </a:lnTo>
                <a:lnTo>
                  <a:pt x="502348" y="502349"/>
                </a:lnTo>
                <a:lnTo>
                  <a:pt x="0" y="5023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859375" y="-267806"/>
            <a:ext cx="593949" cy="10899628"/>
            <a:chOff x="0" y="0"/>
            <a:chExt cx="156431" cy="2870684"/>
          </a:xfrm>
        </p:grpSpPr>
        <p:sp>
          <p:nvSpPr>
            <p:cNvPr name="Freeform 7" id="7"/>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8" id="8"/>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9" id="9"/>
          <p:cNvSpPr txBox="true"/>
          <p:nvPr/>
        </p:nvSpPr>
        <p:spPr>
          <a:xfrm rot="0">
            <a:off x="248628" y="657495"/>
            <a:ext cx="11383815" cy="1186815"/>
          </a:xfrm>
          <a:prstGeom prst="rect">
            <a:avLst/>
          </a:prstGeom>
        </p:spPr>
        <p:txBody>
          <a:bodyPr anchor="t" rtlCol="false" tIns="0" lIns="0" bIns="0" rIns="0">
            <a:spAutoFit/>
          </a:bodyPr>
          <a:lstStyle/>
          <a:p>
            <a:pPr>
              <a:lnSpc>
                <a:spcPts val="4620"/>
              </a:lnSpc>
            </a:pPr>
            <a:r>
              <a:rPr lang="en-US" sz="4200">
                <a:solidFill>
                  <a:srgbClr val="040404"/>
                </a:solidFill>
                <a:latin typeface="Garet ExtraBold"/>
              </a:rPr>
              <a:t>Proposed System/Solution :</a:t>
            </a:r>
          </a:p>
          <a:p>
            <a:pPr>
              <a:lnSpc>
                <a:spcPts val="4620"/>
              </a:lnSpc>
            </a:pPr>
          </a:p>
        </p:txBody>
      </p:sp>
      <p:sp>
        <p:nvSpPr>
          <p:cNvPr name="TextBox 10" id="10"/>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
        <p:nvSpPr>
          <p:cNvPr name="TextBox 11" id="11"/>
          <p:cNvSpPr txBox="true"/>
          <p:nvPr/>
        </p:nvSpPr>
        <p:spPr>
          <a:xfrm rot="0">
            <a:off x="248628" y="2406285"/>
            <a:ext cx="5691908" cy="788035"/>
          </a:xfrm>
          <a:prstGeom prst="rect">
            <a:avLst/>
          </a:prstGeom>
        </p:spPr>
        <p:txBody>
          <a:bodyPr anchor="t" rtlCol="false" tIns="0" lIns="0" bIns="0" rIns="0">
            <a:spAutoFit/>
          </a:bodyPr>
          <a:lstStyle/>
          <a:p>
            <a:pPr>
              <a:lnSpc>
                <a:spcPts val="3079"/>
              </a:lnSpc>
            </a:pPr>
            <a:r>
              <a:rPr lang="en-US" sz="2799">
                <a:solidFill>
                  <a:srgbClr val="040404"/>
                </a:solidFill>
                <a:latin typeface="Garet ExtraBold"/>
              </a:rPr>
              <a:t>Chatbot Architecture Design:</a:t>
            </a:r>
          </a:p>
          <a:p>
            <a:pPr>
              <a:lnSpc>
                <a:spcPts val="3079"/>
              </a:lnSpc>
            </a:pPr>
          </a:p>
        </p:txBody>
      </p:sp>
      <p:sp>
        <p:nvSpPr>
          <p:cNvPr name="TextBox 12" id="12"/>
          <p:cNvSpPr txBox="true"/>
          <p:nvPr/>
        </p:nvSpPr>
        <p:spPr>
          <a:xfrm rot="0">
            <a:off x="862727" y="3016536"/>
            <a:ext cx="16562547" cy="2269490"/>
          </a:xfrm>
          <a:prstGeom prst="rect">
            <a:avLst/>
          </a:prstGeom>
        </p:spPr>
        <p:txBody>
          <a:bodyPr anchor="t" rtlCol="false" tIns="0" lIns="0" bIns="0" rIns="0">
            <a:spAutoFit/>
          </a:bodyPr>
          <a:lstStyle/>
          <a:p>
            <a:pPr>
              <a:lnSpc>
                <a:spcPts val="3520"/>
              </a:lnSpc>
            </a:pPr>
            <a:r>
              <a:rPr lang="en-US" sz="3200">
                <a:solidFill>
                  <a:srgbClr val="040404"/>
                </a:solidFill>
                <a:latin typeface="Times New Roman"/>
              </a:rPr>
              <a:t>• Design a chatbot architecture utilizing LSTM (Long Short-Term Memory) networks for sequence modeling and natural language understanding.</a:t>
            </a:r>
          </a:p>
          <a:p>
            <a:pPr>
              <a:lnSpc>
                <a:spcPts val="3520"/>
              </a:lnSpc>
            </a:pPr>
          </a:p>
          <a:p>
            <a:pPr>
              <a:lnSpc>
                <a:spcPts val="3520"/>
              </a:lnSpc>
            </a:pPr>
          </a:p>
          <a:p>
            <a:pPr>
              <a:lnSpc>
                <a:spcPts val="3520"/>
              </a:lnSpc>
            </a:pPr>
          </a:p>
        </p:txBody>
      </p:sp>
      <p:sp>
        <p:nvSpPr>
          <p:cNvPr name="TextBox 13" id="13"/>
          <p:cNvSpPr txBox="true"/>
          <p:nvPr/>
        </p:nvSpPr>
        <p:spPr>
          <a:xfrm rot="0">
            <a:off x="248628" y="4745990"/>
            <a:ext cx="4916842" cy="397510"/>
          </a:xfrm>
          <a:prstGeom prst="rect">
            <a:avLst/>
          </a:prstGeom>
        </p:spPr>
        <p:txBody>
          <a:bodyPr anchor="t" rtlCol="false" tIns="0" lIns="0" bIns="0" rIns="0">
            <a:spAutoFit/>
          </a:bodyPr>
          <a:lstStyle/>
          <a:p>
            <a:pPr>
              <a:lnSpc>
                <a:spcPts val="3079"/>
              </a:lnSpc>
            </a:pPr>
            <a:r>
              <a:rPr lang="en-US" sz="2799">
                <a:solidFill>
                  <a:srgbClr val="040404"/>
                </a:solidFill>
                <a:latin typeface="Garet ExtraBold"/>
              </a:rPr>
              <a:t>LSTM Model:</a:t>
            </a:r>
          </a:p>
        </p:txBody>
      </p:sp>
      <p:sp>
        <p:nvSpPr>
          <p:cNvPr name="TextBox 14" id="14"/>
          <p:cNvSpPr txBox="true"/>
          <p:nvPr/>
        </p:nvSpPr>
        <p:spPr>
          <a:xfrm rot="0">
            <a:off x="862727" y="5563665"/>
            <a:ext cx="16562547" cy="4460240"/>
          </a:xfrm>
          <a:prstGeom prst="rect">
            <a:avLst/>
          </a:prstGeom>
        </p:spPr>
        <p:txBody>
          <a:bodyPr anchor="t" rtlCol="false" tIns="0" lIns="0" bIns="0" rIns="0">
            <a:spAutoFit/>
          </a:bodyPr>
          <a:lstStyle/>
          <a:p>
            <a:pPr>
              <a:lnSpc>
                <a:spcPts val="3520"/>
              </a:lnSpc>
            </a:pPr>
            <a:r>
              <a:rPr lang="en-US" sz="3200">
                <a:solidFill>
                  <a:srgbClr val="040404"/>
                </a:solidFill>
                <a:latin typeface="Times New Roman"/>
              </a:rPr>
              <a:t>• Implement LSTM layers to capture sequential dependencies in user queries and responses.</a:t>
            </a:r>
          </a:p>
          <a:p>
            <a:pPr>
              <a:lnSpc>
                <a:spcPts val="3520"/>
              </a:lnSpc>
            </a:pPr>
          </a:p>
          <a:p>
            <a:pPr>
              <a:lnSpc>
                <a:spcPts val="3520"/>
              </a:lnSpc>
            </a:pPr>
            <a:r>
              <a:rPr lang="en-US" sz="3200">
                <a:solidFill>
                  <a:srgbClr val="040404"/>
                </a:solidFill>
                <a:latin typeface="Times New Roman"/>
              </a:rPr>
              <a:t>• Experiment with variations in the number of LSTM layers, hidden units, and dropout rates to optimize model performance.</a:t>
            </a:r>
          </a:p>
          <a:p>
            <a:pPr>
              <a:lnSpc>
                <a:spcPts val="3520"/>
              </a:lnSpc>
            </a:pPr>
          </a:p>
          <a:p>
            <a:pPr>
              <a:lnSpc>
                <a:spcPts val="3520"/>
              </a:lnSpc>
            </a:pPr>
            <a:r>
              <a:rPr lang="en-US" sz="3200">
                <a:solidFill>
                  <a:srgbClr val="040404"/>
                </a:solidFill>
                <a:latin typeface="Times New Roman"/>
              </a:rPr>
              <a:t>• Incorporate word embeddings to represent words in a continuous vector space and enhance the model's ability to understand semantic relationships.</a:t>
            </a:r>
          </a:p>
          <a:p>
            <a:pPr>
              <a:lnSpc>
                <a:spcPts val="3520"/>
              </a:lnSpc>
            </a:pPr>
          </a:p>
          <a:p>
            <a:pPr>
              <a:lnSpc>
                <a:spcPts val="3520"/>
              </a:lnSpc>
            </a:pPr>
          </a:p>
          <a:p>
            <a:pPr>
              <a:lnSpc>
                <a:spcPts val="352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98418" y="8153"/>
            <a:ext cx="1332444" cy="1332444"/>
          </a:xfrm>
          <a:custGeom>
            <a:avLst/>
            <a:gdLst/>
            <a:ahLst/>
            <a:cxnLst/>
            <a:rect r="r" b="b" t="t" l="l"/>
            <a:pathLst>
              <a:path h="1332444" w="1332444">
                <a:moveTo>
                  <a:pt x="0" y="0"/>
                </a:moveTo>
                <a:lnTo>
                  <a:pt x="1332443" y="0"/>
                </a:lnTo>
                <a:lnTo>
                  <a:pt x="1332443"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6190900" y="8839867"/>
            <a:ext cx="4129182" cy="4129182"/>
          </a:xfrm>
          <a:custGeom>
            <a:avLst/>
            <a:gdLst/>
            <a:ahLst/>
            <a:cxnLst/>
            <a:rect r="r" b="b" t="t" l="l"/>
            <a:pathLst>
              <a:path h="4129182" w="4129182">
                <a:moveTo>
                  <a:pt x="0" y="0"/>
                </a:moveTo>
                <a:lnTo>
                  <a:pt x="4129182" y="0"/>
                </a:lnTo>
                <a:lnTo>
                  <a:pt x="4129182" y="4129182"/>
                </a:lnTo>
                <a:lnTo>
                  <a:pt x="0" y="4129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2871165">
            <a:off x="16008302" y="8379810"/>
            <a:ext cx="1037114" cy="1037114"/>
          </a:xfrm>
          <a:custGeom>
            <a:avLst/>
            <a:gdLst/>
            <a:ahLst/>
            <a:cxnLst/>
            <a:rect r="r" b="b" t="t" l="l"/>
            <a:pathLst>
              <a:path h="1037114" w="1037114">
                <a:moveTo>
                  <a:pt x="0" y="0"/>
                </a:moveTo>
                <a:lnTo>
                  <a:pt x="1037114" y="0"/>
                </a:lnTo>
                <a:lnTo>
                  <a:pt x="1037114" y="1037113"/>
                </a:lnTo>
                <a:lnTo>
                  <a:pt x="0" y="10371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2700000">
            <a:off x="9181828" y="8855681"/>
            <a:ext cx="805238" cy="805238"/>
          </a:xfrm>
          <a:custGeom>
            <a:avLst/>
            <a:gdLst/>
            <a:ahLst/>
            <a:cxnLst/>
            <a:rect r="r" b="b" t="t" l="l"/>
            <a:pathLst>
              <a:path h="805238" w="805238">
                <a:moveTo>
                  <a:pt x="0" y="0"/>
                </a:moveTo>
                <a:lnTo>
                  <a:pt x="805238" y="0"/>
                </a:lnTo>
                <a:lnTo>
                  <a:pt x="805238" y="805238"/>
                </a:lnTo>
                <a:lnTo>
                  <a:pt x="0" y="8052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859375" y="-267806"/>
            <a:ext cx="593949" cy="10899628"/>
            <a:chOff x="0" y="0"/>
            <a:chExt cx="156431" cy="2870684"/>
          </a:xfrm>
        </p:grpSpPr>
        <p:sp>
          <p:nvSpPr>
            <p:cNvPr name="Freeform 7" id="7"/>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8" id="8"/>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9" id="9"/>
          <p:cNvSpPr txBox="true"/>
          <p:nvPr/>
        </p:nvSpPr>
        <p:spPr>
          <a:xfrm rot="0">
            <a:off x="248628" y="429740"/>
            <a:ext cx="11383815" cy="1186815"/>
          </a:xfrm>
          <a:prstGeom prst="rect">
            <a:avLst/>
          </a:prstGeom>
        </p:spPr>
        <p:txBody>
          <a:bodyPr anchor="t" rtlCol="false" tIns="0" lIns="0" bIns="0" rIns="0">
            <a:spAutoFit/>
          </a:bodyPr>
          <a:lstStyle/>
          <a:p>
            <a:pPr>
              <a:lnSpc>
                <a:spcPts val="4620"/>
              </a:lnSpc>
            </a:pPr>
            <a:r>
              <a:rPr lang="en-US" sz="4200">
                <a:solidFill>
                  <a:srgbClr val="040404"/>
                </a:solidFill>
                <a:latin typeface="Garet ExtraBold"/>
              </a:rPr>
              <a:t>Proposed System/Solution :</a:t>
            </a:r>
          </a:p>
          <a:p>
            <a:pPr>
              <a:lnSpc>
                <a:spcPts val="4620"/>
              </a:lnSpc>
            </a:pPr>
          </a:p>
        </p:txBody>
      </p:sp>
      <p:sp>
        <p:nvSpPr>
          <p:cNvPr name="TextBox 10" id="10"/>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
        <p:nvSpPr>
          <p:cNvPr name="TextBox 11" id="11"/>
          <p:cNvSpPr txBox="true"/>
          <p:nvPr/>
        </p:nvSpPr>
        <p:spPr>
          <a:xfrm rot="0">
            <a:off x="248628" y="2163906"/>
            <a:ext cx="7366622" cy="1178560"/>
          </a:xfrm>
          <a:prstGeom prst="rect">
            <a:avLst/>
          </a:prstGeom>
        </p:spPr>
        <p:txBody>
          <a:bodyPr anchor="t" rtlCol="false" tIns="0" lIns="0" bIns="0" rIns="0">
            <a:spAutoFit/>
          </a:bodyPr>
          <a:lstStyle/>
          <a:p>
            <a:pPr>
              <a:lnSpc>
                <a:spcPts val="3079"/>
              </a:lnSpc>
            </a:pPr>
            <a:r>
              <a:rPr lang="en-US" sz="2799">
                <a:solidFill>
                  <a:srgbClr val="040404"/>
                </a:solidFill>
                <a:latin typeface="Garet ExtraBold"/>
              </a:rPr>
              <a:t>Training and Optimization:</a:t>
            </a:r>
          </a:p>
          <a:p>
            <a:pPr>
              <a:lnSpc>
                <a:spcPts val="3079"/>
              </a:lnSpc>
            </a:pPr>
          </a:p>
          <a:p>
            <a:pPr>
              <a:lnSpc>
                <a:spcPts val="3079"/>
              </a:lnSpc>
            </a:pPr>
          </a:p>
        </p:txBody>
      </p:sp>
      <p:sp>
        <p:nvSpPr>
          <p:cNvPr name="TextBox 12" id="12"/>
          <p:cNvSpPr txBox="true"/>
          <p:nvPr/>
        </p:nvSpPr>
        <p:spPr>
          <a:xfrm rot="0">
            <a:off x="1016288" y="2885740"/>
            <a:ext cx="16562547" cy="3145790"/>
          </a:xfrm>
          <a:prstGeom prst="rect">
            <a:avLst/>
          </a:prstGeom>
        </p:spPr>
        <p:txBody>
          <a:bodyPr anchor="t" rtlCol="false" tIns="0" lIns="0" bIns="0" rIns="0">
            <a:spAutoFit/>
          </a:bodyPr>
          <a:lstStyle/>
          <a:p>
            <a:pPr marL="690881" indent="-345440" lvl="1">
              <a:lnSpc>
                <a:spcPts val="3520"/>
              </a:lnSpc>
              <a:buFont typeface="Arial"/>
              <a:buChar char="•"/>
            </a:pPr>
            <a:r>
              <a:rPr lang="en-US" sz="3200">
                <a:solidFill>
                  <a:srgbClr val="040404"/>
                </a:solidFill>
                <a:latin typeface="Times New Roman"/>
              </a:rPr>
              <a:t>Train the LSTM model using backpropagation through time (BPTT) and optimization algorithms like Adam or RMSprop.</a:t>
            </a:r>
          </a:p>
          <a:p>
            <a:pPr>
              <a:lnSpc>
                <a:spcPts val="3520"/>
              </a:lnSpc>
            </a:pPr>
          </a:p>
          <a:p>
            <a:pPr marL="690881" indent="-345440" lvl="1">
              <a:lnSpc>
                <a:spcPts val="3520"/>
              </a:lnSpc>
              <a:buFont typeface="Arial"/>
              <a:buChar char="•"/>
            </a:pPr>
            <a:r>
              <a:rPr lang="en-US" sz="3200">
                <a:solidFill>
                  <a:srgbClr val="040404"/>
                </a:solidFill>
                <a:latin typeface="Times New Roman"/>
              </a:rPr>
              <a:t>Fine-tune hyperparameters such as learning rates and batch sizes to optimize performance.</a:t>
            </a:r>
          </a:p>
          <a:p>
            <a:pPr>
              <a:lnSpc>
                <a:spcPts val="3520"/>
              </a:lnSpc>
            </a:pPr>
          </a:p>
          <a:p>
            <a:pPr>
              <a:lnSpc>
                <a:spcPts val="3520"/>
              </a:lnSpc>
            </a:pPr>
          </a:p>
          <a:p>
            <a:pPr>
              <a:lnSpc>
                <a:spcPts val="3520"/>
              </a:lnSpc>
            </a:pPr>
          </a:p>
        </p:txBody>
      </p:sp>
      <p:sp>
        <p:nvSpPr>
          <p:cNvPr name="TextBox 13" id="13"/>
          <p:cNvSpPr txBox="true"/>
          <p:nvPr/>
        </p:nvSpPr>
        <p:spPr>
          <a:xfrm rot="0">
            <a:off x="248628" y="5172075"/>
            <a:ext cx="7366622" cy="1569085"/>
          </a:xfrm>
          <a:prstGeom prst="rect">
            <a:avLst/>
          </a:prstGeom>
        </p:spPr>
        <p:txBody>
          <a:bodyPr anchor="t" rtlCol="false" tIns="0" lIns="0" bIns="0" rIns="0">
            <a:spAutoFit/>
          </a:bodyPr>
          <a:lstStyle/>
          <a:p>
            <a:pPr>
              <a:lnSpc>
                <a:spcPts val="3079"/>
              </a:lnSpc>
            </a:pPr>
            <a:r>
              <a:rPr lang="en-US" sz="2799">
                <a:solidFill>
                  <a:srgbClr val="040404"/>
                </a:solidFill>
                <a:latin typeface="Garet ExtraBold"/>
              </a:rPr>
              <a:t>Evaluation and Testing:</a:t>
            </a:r>
          </a:p>
          <a:p>
            <a:pPr>
              <a:lnSpc>
                <a:spcPts val="3079"/>
              </a:lnSpc>
            </a:pPr>
          </a:p>
          <a:p>
            <a:pPr>
              <a:lnSpc>
                <a:spcPts val="3079"/>
              </a:lnSpc>
            </a:pPr>
          </a:p>
          <a:p>
            <a:pPr>
              <a:lnSpc>
                <a:spcPts val="3079"/>
              </a:lnSpc>
            </a:pPr>
          </a:p>
        </p:txBody>
      </p:sp>
      <p:sp>
        <p:nvSpPr>
          <p:cNvPr name="TextBox 14" id="14"/>
          <p:cNvSpPr txBox="true"/>
          <p:nvPr/>
        </p:nvSpPr>
        <p:spPr>
          <a:xfrm rot="0">
            <a:off x="1028700" y="5993430"/>
            <a:ext cx="16562547" cy="2269490"/>
          </a:xfrm>
          <a:prstGeom prst="rect">
            <a:avLst/>
          </a:prstGeom>
        </p:spPr>
        <p:txBody>
          <a:bodyPr anchor="t" rtlCol="false" tIns="0" lIns="0" bIns="0" rIns="0">
            <a:spAutoFit/>
          </a:bodyPr>
          <a:lstStyle/>
          <a:p>
            <a:pPr marL="690881" indent="-345440" lvl="1">
              <a:lnSpc>
                <a:spcPts val="3520"/>
              </a:lnSpc>
              <a:buFont typeface="Arial"/>
              <a:buChar char="•"/>
            </a:pPr>
            <a:r>
              <a:rPr lang="en-US" sz="3200">
                <a:solidFill>
                  <a:srgbClr val="040404"/>
                </a:solidFill>
                <a:latin typeface="Times New Roman"/>
              </a:rPr>
              <a:t>Evaluate the chatbot's performance using metrics such as accuracy, response time, and user satisfaction.</a:t>
            </a:r>
          </a:p>
          <a:p>
            <a:pPr>
              <a:lnSpc>
                <a:spcPts val="3520"/>
              </a:lnSpc>
            </a:pPr>
          </a:p>
          <a:p>
            <a:pPr marL="690881" indent="-345440" lvl="1">
              <a:lnSpc>
                <a:spcPts val="3520"/>
              </a:lnSpc>
              <a:buFont typeface="Arial"/>
              <a:buChar char="•"/>
            </a:pPr>
            <a:r>
              <a:rPr lang="en-US" sz="3200">
                <a:solidFill>
                  <a:srgbClr val="040404"/>
                </a:solidFill>
                <a:latin typeface="Times New Roman"/>
              </a:rPr>
              <a:t>Conduct extensive testing with diverse datasets and user scenarios to assess robustness.</a:t>
            </a:r>
          </a:p>
          <a:p>
            <a:pPr>
              <a:lnSpc>
                <a:spcPts val="352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98418" y="8153"/>
            <a:ext cx="1332444" cy="1332444"/>
          </a:xfrm>
          <a:custGeom>
            <a:avLst/>
            <a:gdLst/>
            <a:ahLst/>
            <a:cxnLst/>
            <a:rect r="r" b="b" t="t" l="l"/>
            <a:pathLst>
              <a:path h="1332444" w="1332444">
                <a:moveTo>
                  <a:pt x="0" y="0"/>
                </a:moveTo>
                <a:lnTo>
                  <a:pt x="1332443" y="0"/>
                </a:lnTo>
                <a:lnTo>
                  <a:pt x="1332443"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700000">
            <a:off x="6190900" y="8839867"/>
            <a:ext cx="4129182" cy="4129182"/>
          </a:xfrm>
          <a:custGeom>
            <a:avLst/>
            <a:gdLst/>
            <a:ahLst/>
            <a:cxnLst/>
            <a:rect r="r" b="b" t="t" l="l"/>
            <a:pathLst>
              <a:path h="4129182" w="4129182">
                <a:moveTo>
                  <a:pt x="0" y="0"/>
                </a:moveTo>
                <a:lnTo>
                  <a:pt x="4129182" y="0"/>
                </a:lnTo>
                <a:lnTo>
                  <a:pt x="4129182" y="4129182"/>
                </a:lnTo>
                <a:lnTo>
                  <a:pt x="0" y="4129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2871165">
            <a:off x="16008302" y="8379810"/>
            <a:ext cx="1037114" cy="1037114"/>
          </a:xfrm>
          <a:custGeom>
            <a:avLst/>
            <a:gdLst/>
            <a:ahLst/>
            <a:cxnLst/>
            <a:rect r="r" b="b" t="t" l="l"/>
            <a:pathLst>
              <a:path h="1037114" w="1037114">
                <a:moveTo>
                  <a:pt x="0" y="0"/>
                </a:moveTo>
                <a:lnTo>
                  <a:pt x="1037114" y="0"/>
                </a:lnTo>
                <a:lnTo>
                  <a:pt x="1037114" y="1037113"/>
                </a:lnTo>
                <a:lnTo>
                  <a:pt x="0" y="10371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2700000">
            <a:off x="9181828" y="8855681"/>
            <a:ext cx="805238" cy="805238"/>
          </a:xfrm>
          <a:custGeom>
            <a:avLst/>
            <a:gdLst/>
            <a:ahLst/>
            <a:cxnLst/>
            <a:rect r="r" b="b" t="t" l="l"/>
            <a:pathLst>
              <a:path h="805238" w="805238">
                <a:moveTo>
                  <a:pt x="0" y="0"/>
                </a:moveTo>
                <a:lnTo>
                  <a:pt x="805238" y="0"/>
                </a:lnTo>
                <a:lnTo>
                  <a:pt x="805238" y="805238"/>
                </a:lnTo>
                <a:lnTo>
                  <a:pt x="0" y="8052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859375" y="-267806"/>
            <a:ext cx="593949" cy="10899628"/>
            <a:chOff x="0" y="0"/>
            <a:chExt cx="156431" cy="2870684"/>
          </a:xfrm>
        </p:grpSpPr>
        <p:sp>
          <p:nvSpPr>
            <p:cNvPr name="Freeform 7" id="7"/>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8" id="8"/>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9" id="9"/>
          <p:cNvSpPr txBox="true"/>
          <p:nvPr/>
        </p:nvSpPr>
        <p:spPr>
          <a:xfrm rot="0">
            <a:off x="248628" y="458315"/>
            <a:ext cx="11383815"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SYSTEM APPROACH</a:t>
            </a:r>
          </a:p>
        </p:txBody>
      </p:sp>
      <p:sp>
        <p:nvSpPr>
          <p:cNvPr name="TextBox 10" id="10"/>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
        <p:nvSpPr>
          <p:cNvPr name="TextBox 11" id="11"/>
          <p:cNvSpPr txBox="true"/>
          <p:nvPr/>
        </p:nvSpPr>
        <p:spPr>
          <a:xfrm rot="0">
            <a:off x="248628" y="2767473"/>
            <a:ext cx="7366622" cy="1007745"/>
          </a:xfrm>
          <a:prstGeom prst="rect">
            <a:avLst/>
          </a:prstGeom>
        </p:spPr>
        <p:txBody>
          <a:bodyPr anchor="t" rtlCol="false" tIns="0" lIns="0" bIns="0" rIns="0">
            <a:spAutoFit/>
          </a:bodyPr>
          <a:lstStyle/>
          <a:p>
            <a:pPr>
              <a:lnSpc>
                <a:spcPts val="3960"/>
              </a:lnSpc>
            </a:pPr>
            <a:r>
              <a:rPr lang="en-US" sz="3600">
                <a:solidFill>
                  <a:srgbClr val="040404"/>
                </a:solidFill>
                <a:latin typeface="Garet ExtraBold"/>
              </a:rPr>
              <a:t>1.Hardware:</a:t>
            </a:r>
          </a:p>
          <a:p>
            <a:pPr>
              <a:lnSpc>
                <a:spcPts val="3960"/>
              </a:lnSpc>
            </a:pPr>
          </a:p>
        </p:txBody>
      </p:sp>
      <p:sp>
        <p:nvSpPr>
          <p:cNvPr name="TextBox 12" id="12"/>
          <p:cNvSpPr txBox="true"/>
          <p:nvPr/>
        </p:nvSpPr>
        <p:spPr>
          <a:xfrm rot="0">
            <a:off x="862727" y="3683810"/>
            <a:ext cx="16562547" cy="5036820"/>
          </a:xfrm>
          <a:prstGeom prst="rect">
            <a:avLst/>
          </a:prstGeom>
        </p:spPr>
        <p:txBody>
          <a:bodyPr anchor="t" rtlCol="false" tIns="0" lIns="0" bIns="0" rIns="0">
            <a:spAutoFit/>
          </a:bodyPr>
          <a:lstStyle/>
          <a:p>
            <a:pPr marL="777240" indent="-388620" lvl="1">
              <a:lnSpc>
                <a:spcPts val="3960"/>
              </a:lnSpc>
              <a:buFont typeface="Arial"/>
              <a:buChar char="•"/>
            </a:pPr>
            <a:r>
              <a:rPr lang="en-US" sz="3600">
                <a:solidFill>
                  <a:srgbClr val="040404"/>
                </a:solidFill>
                <a:latin typeface="Times New Roman"/>
              </a:rPr>
              <a:t>CPU: A multi-core CPU is adequate for processing user requests and running the LSTM model efficiently.</a:t>
            </a:r>
          </a:p>
          <a:p>
            <a:pPr>
              <a:lnSpc>
                <a:spcPts val="3960"/>
              </a:lnSpc>
            </a:pPr>
          </a:p>
          <a:p>
            <a:pPr marL="777240" indent="-388620" lvl="1">
              <a:lnSpc>
                <a:spcPts val="3960"/>
              </a:lnSpc>
              <a:buFont typeface="Arial"/>
              <a:buChar char="•"/>
            </a:pPr>
            <a:r>
              <a:rPr lang="en-US" sz="3600">
                <a:solidFill>
                  <a:srgbClr val="040404"/>
                </a:solidFill>
                <a:latin typeface="Times New Roman"/>
              </a:rPr>
              <a:t>Memory (RAM): A minimum of 8GB of RAM is recommended for handling user interactions and maintaining context. Additional RAM may be beneficial for larger conversational datasets and more complex models.</a:t>
            </a:r>
          </a:p>
          <a:p>
            <a:pPr>
              <a:lnSpc>
                <a:spcPts val="3960"/>
              </a:lnSpc>
            </a:pPr>
          </a:p>
          <a:p>
            <a:pPr marL="777240" indent="-388620" lvl="1">
              <a:lnSpc>
                <a:spcPts val="3960"/>
              </a:lnSpc>
              <a:buFont typeface="Arial"/>
              <a:buChar char="•"/>
            </a:pPr>
            <a:r>
              <a:rPr lang="en-US" sz="3600">
                <a:solidFill>
                  <a:srgbClr val="040404"/>
                </a:solidFill>
                <a:latin typeface="Times New Roman"/>
              </a:rPr>
              <a:t>Internet Connection: An internet connection is necessary for accessing external APIs, retrieving real-time reservation information, and providing updates to users.</a:t>
            </a:r>
          </a:p>
        </p:txBody>
      </p:sp>
      <p:sp>
        <p:nvSpPr>
          <p:cNvPr name="TextBox 13" id="13"/>
          <p:cNvSpPr txBox="true"/>
          <p:nvPr/>
        </p:nvSpPr>
        <p:spPr>
          <a:xfrm rot="0">
            <a:off x="248628" y="1935791"/>
            <a:ext cx="11383815" cy="605790"/>
          </a:xfrm>
          <a:prstGeom prst="rect">
            <a:avLst/>
          </a:prstGeom>
        </p:spPr>
        <p:txBody>
          <a:bodyPr anchor="t" rtlCol="false" tIns="0" lIns="0" bIns="0" rIns="0">
            <a:spAutoFit/>
          </a:bodyPr>
          <a:lstStyle/>
          <a:p>
            <a:pPr>
              <a:lnSpc>
                <a:spcPts val="4620"/>
              </a:lnSpc>
            </a:pPr>
            <a:r>
              <a:rPr lang="en-US" sz="4200">
                <a:solidFill>
                  <a:srgbClr val="040404"/>
                </a:solidFill>
                <a:latin typeface="Garet ExtraBold"/>
              </a:rPr>
              <a:t>System Requirements: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98418" y="8153"/>
            <a:ext cx="1332444" cy="1332444"/>
          </a:xfrm>
          <a:custGeom>
            <a:avLst/>
            <a:gdLst/>
            <a:ahLst/>
            <a:cxnLst/>
            <a:rect r="r" b="b" t="t" l="l"/>
            <a:pathLst>
              <a:path h="1332444" w="1332444">
                <a:moveTo>
                  <a:pt x="0" y="0"/>
                </a:moveTo>
                <a:lnTo>
                  <a:pt x="1332443" y="0"/>
                </a:lnTo>
                <a:lnTo>
                  <a:pt x="1332443"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871165">
            <a:off x="16740743" y="9878521"/>
            <a:ext cx="1037114" cy="1037114"/>
          </a:xfrm>
          <a:custGeom>
            <a:avLst/>
            <a:gdLst/>
            <a:ahLst/>
            <a:cxnLst/>
            <a:rect r="r" b="b" t="t" l="l"/>
            <a:pathLst>
              <a:path h="1037114" w="1037114">
                <a:moveTo>
                  <a:pt x="0" y="0"/>
                </a:moveTo>
                <a:lnTo>
                  <a:pt x="1037114" y="0"/>
                </a:lnTo>
                <a:lnTo>
                  <a:pt x="1037114" y="1037114"/>
                </a:lnTo>
                <a:lnTo>
                  <a:pt x="0" y="10371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7859375" y="-267806"/>
            <a:ext cx="593949" cy="10899628"/>
            <a:chOff x="0" y="0"/>
            <a:chExt cx="156431" cy="2870684"/>
          </a:xfrm>
        </p:grpSpPr>
        <p:sp>
          <p:nvSpPr>
            <p:cNvPr name="Freeform 5" id="5"/>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6" id="6"/>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7" id="7"/>
          <p:cNvSpPr txBox="true"/>
          <p:nvPr/>
        </p:nvSpPr>
        <p:spPr>
          <a:xfrm rot="0">
            <a:off x="248628" y="458315"/>
            <a:ext cx="11383815"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SYSTEM APPROACH</a:t>
            </a:r>
          </a:p>
        </p:txBody>
      </p:sp>
      <p:sp>
        <p:nvSpPr>
          <p:cNvPr name="TextBox 8" id="8"/>
          <p:cNvSpPr txBox="true"/>
          <p:nvPr/>
        </p:nvSpPr>
        <p:spPr>
          <a:xfrm rot="0">
            <a:off x="248628" y="1291435"/>
            <a:ext cx="7366622" cy="1037590"/>
          </a:xfrm>
          <a:prstGeom prst="rect">
            <a:avLst/>
          </a:prstGeom>
        </p:spPr>
        <p:txBody>
          <a:bodyPr anchor="t" rtlCol="false" tIns="0" lIns="0" bIns="0" rIns="0">
            <a:spAutoFit/>
          </a:bodyPr>
          <a:lstStyle/>
          <a:p>
            <a:pPr>
              <a:lnSpc>
                <a:spcPts val="4069"/>
              </a:lnSpc>
            </a:pPr>
            <a:r>
              <a:rPr lang="en-US" sz="3699">
                <a:solidFill>
                  <a:srgbClr val="040404"/>
                </a:solidFill>
                <a:latin typeface="Garet ExtraBold"/>
              </a:rPr>
              <a:t>2.Software:</a:t>
            </a:r>
          </a:p>
          <a:p>
            <a:pPr>
              <a:lnSpc>
                <a:spcPts val="4069"/>
              </a:lnSpc>
            </a:pPr>
          </a:p>
        </p:txBody>
      </p:sp>
      <p:sp>
        <p:nvSpPr>
          <p:cNvPr name="TextBox 9" id="9"/>
          <p:cNvSpPr txBox="true"/>
          <p:nvPr/>
        </p:nvSpPr>
        <p:spPr>
          <a:xfrm rot="0">
            <a:off x="248628" y="2076976"/>
            <a:ext cx="17399407" cy="7089140"/>
          </a:xfrm>
          <a:prstGeom prst="rect">
            <a:avLst/>
          </a:prstGeom>
        </p:spPr>
        <p:txBody>
          <a:bodyPr anchor="t" rtlCol="false" tIns="0" lIns="0" bIns="0" rIns="0">
            <a:spAutoFit/>
          </a:bodyPr>
          <a:lstStyle/>
          <a:p>
            <a:pPr marL="690881" indent="-345440" lvl="1">
              <a:lnSpc>
                <a:spcPts val="3520"/>
              </a:lnSpc>
              <a:buFont typeface="Arial"/>
              <a:buChar char="•"/>
            </a:pPr>
            <a:r>
              <a:rPr lang="en-US" sz="3200">
                <a:solidFill>
                  <a:srgbClr val="040404"/>
                </a:solidFill>
                <a:latin typeface="Times New Roman"/>
              </a:rPr>
              <a:t>Python: The project is implemented using the Python programming language for its versatility and extensive libraries.</a:t>
            </a:r>
          </a:p>
          <a:p>
            <a:pPr>
              <a:lnSpc>
                <a:spcPts val="3520"/>
              </a:lnSpc>
            </a:pPr>
          </a:p>
          <a:p>
            <a:pPr marL="690881" indent="-345440" lvl="1">
              <a:lnSpc>
                <a:spcPts val="3520"/>
              </a:lnSpc>
              <a:buFont typeface="Arial"/>
              <a:buChar char="•"/>
            </a:pPr>
            <a:r>
              <a:rPr lang="en-US" sz="3200">
                <a:solidFill>
                  <a:srgbClr val="040404"/>
                </a:solidFill>
                <a:latin typeface="Times New Roman"/>
              </a:rPr>
              <a:t>TensorFlow/Keras: TensorFlow, along with its high-level API Keras, is utilized for building, training, and deploying LSTM models due to its robustness and ease of use in deep learning tasks.</a:t>
            </a:r>
          </a:p>
          <a:p>
            <a:pPr>
              <a:lnSpc>
                <a:spcPts val="3520"/>
              </a:lnSpc>
            </a:pPr>
          </a:p>
          <a:p>
            <a:pPr marL="690881" indent="-345440" lvl="1">
              <a:lnSpc>
                <a:spcPts val="3520"/>
              </a:lnSpc>
              <a:buFont typeface="Arial"/>
              <a:buChar char="•"/>
            </a:pPr>
            <a:r>
              <a:rPr lang="en-US" sz="3200">
                <a:solidFill>
                  <a:srgbClr val="040404"/>
                </a:solidFill>
                <a:latin typeface="Times New Roman"/>
              </a:rPr>
              <a:t>Natural Language Processing (NLP) Libraries: Libraries such as NLTK (Natural Language Toolkit) or spaCy are used for processing and understanding user input in natural language.</a:t>
            </a:r>
          </a:p>
          <a:p>
            <a:pPr>
              <a:lnSpc>
                <a:spcPts val="3520"/>
              </a:lnSpc>
            </a:pPr>
          </a:p>
          <a:p>
            <a:pPr marL="690881" indent="-345440" lvl="1">
              <a:lnSpc>
                <a:spcPts val="3520"/>
              </a:lnSpc>
              <a:buFont typeface="Arial"/>
              <a:buChar char="•"/>
            </a:pPr>
            <a:r>
              <a:rPr lang="en-US" sz="3200">
                <a:solidFill>
                  <a:srgbClr val="040404"/>
                </a:solidFill>
                <a:latin typeface="Times New Roman"/>
              </a:rPr>
              <a:t>Flask/Django: Web frameworks like Flask or Django are employed for creating the bot's backend infrastructure, providing HTTP endpoints for communication and handling reservation requests.</a:t>
            </a:r>
          </a:p>
          <a:p>
            <a:pPr>
              <a:lnSpc>
                <a:spcPts val="3520"/>
              </a:lnSpc>
            </a:pPr>
          </a:p>
          <a:p>
            <a:pPr marL="690881" indent="-345440" lvl="1">
              <a:lnSpc>
                <a:spcPts val="3520"/>
              </a:lnSpc>
              <a:buFont typeface="Arial"/>
              <a:buChar char="•"/>
            </a:pPr>
            <a:r>
              <a:rPr lang="en-US" sz="3200">
                <a:solidFill>
                  <a:srgbClr val="040404"/>
                </a:solidFill>
                <a:latin typeface="Times New Roman"/>
              </a:rPr>
              <a:t>Google Colab: These platforms can be used for interactive development, experimentation, and documentation.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98418" y="8153"/>
            <a:ext cx="1332444" cy="1332444"/>
          </a:xfrm>
          <a:custGeom>
            <a:avLst/>
            <a:gdLst/>
            <a:ahLst/>
            <a:cxnLst/>
            <a:rect r="r" b="b" t="t" l="l"/>
            <a:pathLst>
              <a:path h="1332444" w="1332444">
                <a:moveTo>
                  <a:pt x="0" y="0"/>
                </a:moveTo>
                <a:lnTo>
                  <a:pt x="1332443" y="0"/>
                </a:lnTo>
                <a:lnTo>
                  <a:pt x="1332443"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859375" y="-267806"/>
            <a:ext cx="593949" cy="10899628"/>
            <a:chOff x="0" y="0"/>
            <a:chExt cx="156431" cy="2870684"/>
          </a:xfrm>
        </p:grpSpPr>
        <p:sp>
          <p:nvSpPr>
            <p:cNvPr name="Freeform 4" id="4"/>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5" id="5"/>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6" id="6"/>
          <p:cNvSpPr txBox="true"/>
          <p:nvPr/>
        </p:nvSpPr>
        <p:spPr>
          <a:xfrm rot="0">
            <a:off x="248628" y="458315"/>
            <a:ext cx="11383815"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ALGORITHM &amp; DEPLOYMENT</a:t>
            </a:r>
          </a:p>
        </p:txBody>
      </p:sp>
      <p:sp>
        <p:nvSpPr>
          <p:cNvPr name="TextBox 7" id="7"/>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
        <p:nvSpPr>
          <p:cNvPr name="TextBox 8" id="8"/>
          <p:cNvSpPr txBox="true"/>
          <p:nvPr/>
        </p:nvSpPr>
        <p:spPr>
          <a:xfrm rot="0">
            <a:off x="248628" y="1578455"/>
            <a:ext cx="7366622" cy="579120"/>
          </a:xfrm>
          <a:prstGeom prst="rect">
            <a:avLst/>
          </a:prstGeom>
        </p:spPr>
        <p:txBody>
          <a:bodyPr anchor="t" rtlCol="false" tIns="0" lIns="0" bIns="0" rIns="0">
            <a:spAutoFit/>
          </a:bodyPr>
          <a:lstStyle/>
          <a:p>
            <a:pPr>
              <a:lnSpc>
                <a:spcPts val="3960"/>
              </a:lnSpc>
            </a:pPr>
            <a:r>
              <a:rPr lang="en-US" sz="3600">
                <a:solidFill>
                  <a:srgbClr val="040404"/>
                </a:solidFill>
                <a:latin typeface="Times New Roman Bold"/>
              </a:rPr>
              <a:t>1.LSTM Model Development:</a:t>
            </a:r>
          </a:p>
        </p:txBody>
      </p:sp>
      <p:sp>
        <p:nvSpPr>
          <p:cNvPr name="TextBox 9" id="9"/>
          <p:cNvSpPr txBox="true"/>
          <p:nvPr/>
        </p:nvSpPr>
        <p:spPr>
          <a:xfrm rot="0">
            <a:off x="696753" y="2163820"/>
            <a:ext cx="16562547" cy="2016760"/>
          </a:xfrm>
          <a:prstGeom prst="rect">
            <a:avLst/>
          </a:prstGeom>
        </p:spPr>
        <p:txBody>
          <a:bodyPr anchor="t" rtlCol="false" tIns="0" lIns="0" bIns="0" rIns="0">
            <a:spAutoFit/>
          </a:bodyPr>
          <a:lstStyle/>
          <a:p>
            <a:pPr marL="604519" indent="-302260" lvl="1">
              <a:lnSpc>
                <a:spcPts val="3079"/>
              </a:lnSpc>
              <a:buFont typeface="Arial"/>
              <a:buChar char="•"/>
            </a:pPr>
            <a:r>
              <a:rPr lang="en-US" sz="2799">
                <a:solidFill>
                  <a:srgbClr val="040404"/>
                </a:solidFill>
                <a:latin typeface="Times New Roman"/>
              </a:rPr>
              <a:t>Developed the core functionality of Restaurant Bot using a Long Short-Term Memory (LSTM) deep learning model.</a:t>
            </a:r>
          </a:p>
          <a:p>
            <a:pPr marL="604519" indent="-302260" lvl="1">
              <a:lnSpc>
                <a:spcPts val="3079"/>
              </a:lnSpc>
              <a:buFont typeface="Arial"/>
              <a:buChar char="•"/>
            </a:pPr>
            <a:r>
              <a:rPr lang="en-US" sz="2799">
                <a:solidFill>
                  <a:srgbClr val="040404"/>
                </a:solidFill>
                <a:latin typeface="Times New Roman"/>
              </a:rPr>
              <a:t>LSTM enables the bot to understand and generate responses based on the context of user queries, enhancing the conversational experience.</a:t>
            </a:r>
          </a:p>
          <a:p>
            <a:pPr>
              <a:lnSpc>
                <a:spcPts val="3079"/>
              </a:lnSpc>
            </a:pPr>
          </a:p>
        </p:txBody>
      </p:sp>
      <p:sp>
        <p:nvSpPr>
          <p:cNvPr name="TextBox 10" id="10"/>
          <p:cNvSpPr txBox="true"/>
          <p:nvPr/>
        </p:nvSpPr>
        <p:spPr>
          <a:xfrm rot="0">
            <a:off x="438818" y="4718320"/>
            <a:ext cx="7366622" cy="579120"/>
          </a:xfrm>
          <a:prstGeom prst="rect">
            <a:avLst/>
          </a:prstGeom>
        </p:spPr>
        <p:txBody>
          <a:bodyPr anchor="t" rtlCol="false" tIns="0" lIns="0" bIns="0" rIns="0">
            <a:spAutoFit/>
          </a:bodyPr>
          <a:lstStyle/>
          <a:p>
            <a:pPr>
              <a:lnSpc>
                <a:spcPts val="3960"/>
              </a:lnSpc>
            </a:pPr>
            <a:r>
              <a:rPr lang="en-US" sz="3600">
                <a:solidFill>
                  <a:srgbClr val="040404"/>
                </a:solidFill>
                <a:latin typeface="Times New Roman Bold"/>
              </a:rPr>
              <a:t>2.Training the LSTM Model:</a:t>
            </a:r>
          </a:p>
        </p:txBody>
      </p:sp>
      <p:sp>
        <p:nvSpPr>
          <p:cNvPr name="TextBox 11" id="11"/>
          <p:cNvSpPr txBox="true"/>
          <p:nvPr/>
        </p:nvSpPr>
        <p:spPr>
          <a:xfrm rot="0">
            <a:off x="709984" y="4998355"/>
            <a:ext cx="16562547" cy="2016760"/>
          </a:xfrm>
          <a:prstGeom prst="rect">
            <a:avLst/>
          </a:prstGeom>
        </p:spPr>
        <p:txBody>
          <a:bodyPr anchor="t" rtlCol="false" tIns="0" lIns="0" bIns="0" rIns="0">
            <a:spAutoFit/>
          </a:bodyPr>
          <a:lstStyle/>
          <a:p>
            <a:pPr>
              <a:lnSpc>
                <a:spcPts val="3079"/>
              </a:lnSpc>
            </a:pPr>
          </a:p>
          <a:p>
            <a:pPr marL="604519" indent="-302260" lvl="1">
              <a:lnSpc>
                <a:spcPts val="3079"/>
              </a:lnSpc>
              <a:buFont typeface="Arial"/>
              <a:buChar char="•"/>
            </a:pPr>
            <a:r>
              <a:rPr lang="en-US" sz="2799">
                <a:solidFill>
                  <a:srgbClr val="040404"/>
                </a:solidFill>
                <a:latin typeface="Times New Roman"/>
              </a:rPr>
              <a:t>Trained the LSTM model on a dataset comprising past booking interactions and customer preferences</a:t>
            </a:r>
          </a:p>
          <a:p>
            <a:pPr marL="604519" indent="-302260" lvl="1">
              <a:lnSpc>
                <a:spcPts val="3079"/>
              </a:lnSpc>
              <a:buFont typeface="Arial"/>
              <a:buChar char="•"/>
            </a:pPr>
            <a:r>
              <a:rPr lang="en-US" sz="2799">
                <a:solidFill>
                  <a:srgbClr val="040404"/>
                </a:solidFill>
                <a:latin typeface="Times New Roman"/>
              </a:rPr>
              <a:t>Utilized techniques such as sequence modeling and backpropagation to optimize the model for accurate predictions.</a:t>
            </a:r>
          </a:p>
          <a:p>
            <a:pPr>
              <a:lnSpc>
                <a:spcPts val="3079"/>
              </a:lnSpc>
            </a:pPr>
          </a:p>
        </p:txBody>
      </p:sp>
      <p:sp>
        <p:nvSpPr>
          <p:cNvPr name="TextBox 12" id="12"/>
          <p:cNvSpPr txBox="true"/>
          <p:nvPr/>
        </p:nvSpPr>
        <p:spPr>
          <a:xfrm rot="0">
            <a:off x="438818" y="7338965"/>
            <a:ext cx="7366622" cy="579120"/>
          </a:xfrm>
          <a:prstGeom prst="rect">
            <a:avLst/>
          </a:prstGeom>
        </p:spPr>
        <p:txBody>
          <a:bodyPr anchor="t" rtlCol="false" tIns="0" lIns="0" bIns="0" rIns="0">
            <a:spAutoFit/>
          </a:bodyPr>
          <a:lstStyle/>
          <a:p>
            <a:pPr>
              <a:lnSpc>
                <a:spcPts val="3960"/>
              </a:lnSpc>
            </a:pPr>
            <a:r>
              <a:rPr lang="en-US" sz="3600">
                <a:solidFill>
                  <a:srgbClr val="040404"/>
                </a:solidFill>
                <a:latin typeface="Times New Roman Bold"/>
              </a:rPr>
              <a:t>3.Hyperparameter Tuning:</a:t>
            </a:r>
          </a:p>
        </p:txBody>
      </p:sp>
      <p:sp>
        <p:nvSpPr>
          <p:cNvPr name="TextBox 13" id="13"/>
          <p:cNvSpPr txBox="true"/>
          <p:nvPr/>
        </p:nvSpPr>
        <p:spPr>
          <a:xfrm rot="0">
            <a:off x="709984" y="7348490"/>
            <a:ext cx="16562547" cy="2407285"/>
          </a:xfrm>
          <a:prstGeom prst="rect">
            <a:avLst/>
          </a:prstGeom>
        </p:spPr>
        <p:txBody>
          <a:bodyPr anchor="t" rtlCol="false" tIns="0" lIns="0" bIns="0" rIns="0">
            <a:spAutoFit/>
          </a:bodyPr>
          <a:lstStyle/>
          <a:p>
            <a:pPr>
              <a:lnSpc>
                <a:spcPts val="3079"/>
              </a:lnSpc>
            </a:pPr>
          </a:p>
          <a:p>
            <a:pPr>
              <a:lnSpc>
                <a:spcPts val="3079"/>
              </a:lnSpc>
            </a:pPr>
          </a:p>
          <a:p>
            <a:pPr marL="604519" indent="-302260" lvl="1">
              <a:lnSpc>
                <a:spcPts val="3079"/>
              </a:lnSpc>
              <a:buFont typeface="Arial"/>
              <a:buChar char="•"/>
            </a:pPr>
            <a:r>
              <a:rPr lang="en-US" sz="2799">
                <a:solidFill>
                  <a:srgbClr val="040404"/>
                </a:solidFill>
                <a:latin typeface="Times New Roman"/>
              </a:rPr>
              <a:t>Conducted extensive experiments to fine-tune hyperparameters such as learning rates, sequence lengths, and network architectures.</a:t>
            </a:r>
          </a:p>
          <a:p>
            <a:pPr marL="604519" indent="-302260" lvl="1">
              <a:lnSpc>
                <a:spcPts val="3079"/>
              </a:lnSpc>
              <a:buFont typeface="Arial"/>
              <a:buChar char="•"/>
            </a:pPr>
            <a:r>
              <a:rPr lang="en-US" sz="2799">
                <a:solidFill>
                  <a:srgbClr val="040404"/>
                </a:solidFill>
                <a:latin typeface="Times New Roman"/>
              </a:rPr>
              <a:t>Selected the optimal hyperparameters to improve the performance and efficiency of the LSTM model.</a:t>
            </a:r>
          </a:p>
          <a:p>
            <a:pPr>
              <a:lnSpc>
                <a:spcPts val="307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2F0"/>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898418" y="8153"/>
            <a:ext cx="1332444" cy="1332444"/>
          </a:xfrm>
          <a:custGeom>
            <a:avLst/>
            <a:gdLst/>
            <a:ahLst/>
            <a:cxnLst/>
            <a:rect r="r" b="b" t="t" l="l"/>
            <a:pathLst>
              <a:path h="1332444" w="1332444">
                <a:moveTo>
                  <a:pt x="0" y="0"/>
                </a:moveTo>
                <a:lnTo>
                  <a:pt x="1332443" y="0"/>
                </a:lnTo>
                <a:lnTo>
                  <a:pt x="1332443" y="1332444"/>
                </a:lnTo>
                <a:lnTo>
                  <a:pt x="0" y="1332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859375" y="-267806"/>
            <a:ext cx="593949" cy="10899628"/>
            <a:chOff x="0" y="0"/>
            <a:chExt cx="156431" cy="2870684"/>
          </a:xfrm>
        </p:grpSpPr>
        <p:sp>
          <p:nvSpPr>
            <p:cNvPr name="Freeform 4" id="4"/>
            <p:cNvSpPr/>
            <p:nvPr/>
          </p:nvSpPr>
          <p:spPr>
            <a:xfrm flipH="false" flipV="false" rot="0">
              <a:off x="0" y="0"/>
              <a:ext cx="156431" cy="2870684"/>
            </a:xfrm>
            <a:custGeom>
              <a:avLst/>
              <a:gdLst/>
              <a:ahLst/>
              <a:cxnLst/>
              <a:rect r="r" b="b" t="t" l="l"/>
              <a:pathLst>
                <a:path h="2870684" w="156431">
                  <a:moveTo>
                    <a:pt x="0" y="0"/>
                  </a:moveTo>
                  <a:lnTo>
                    <a:pt x="156431" y="0"/>
                  </a:lnTo>
                  <a:lnTo>
                    <a:pt x="156431" y="2870684"/>
                  </a:lnTo>
                  <a:lnTo>
                    <a:pt x="0" y="2870684"/>
                  </a:lnTo>
                  <a:close/>
                </a:path>
              </a:pathLst>
            </a:custGeom>
            <a:solidFill>
              <a:srgbClr val="4F826F"/>
            </a:solidFill>
          </p:spPr>
        </p:sp>
        <p:sp>
          <p:nvSpPr>
            <p:cNvPr name="TextBox 5" id="5"/>
            <p:cNvSpPr txBox="true"/>
            <p:nvPr/>
          </p:nvSpPr>
          <p:spPr>
            <a:xfrm>
              <a:off x="0" y="-47625"/>
              <a:ext cx="156431" cy="2918309"/>
            </a:xfrm>
            <a:prstGeom prst="rect">
              <a:avLst/>
            </a:prstGeom>
          </p:spPr>
          <p:txBody>
            <a:bodyPr anchor="ctr" rtlCol="false" tIns="50800" lIns="50800" bIns="50800" rIns="50800"/>
            <a:lstStyle/>
            <a:p>
              <a:pPr algn="ctr">
                <a:lnSpc>
                  <a:spcPts val="3336"/>
                </a:lnSpc>
              </a:pPr>
            </a:p>
          </p:txBody>
        </p:sp>
      </p:grpSp>
      <p:sp>
        <p:nvSpPr>
          <p:cNvPr name="TextBox 6" id="6"/>
          <p:cNvSpPr txBox="true"/>
          <p:nvPr/>
        </p:nvSpPr>
        <p:spPr>
          <a:xfrm rot="0">
            <a:off x="248628" y="458315"/>
            <a:ext cx="11383815" cy="795020"/>
          </a:xfrm>
          <a:prstGeom prst="rect">
            <a:avLst/>
          </a:prstGeom>
        </p:spPr>
        <p:txBody>
          <a:bodyPr anchor="t" rtlCol="false" tIns="0" lIns="0" bIns="0" rIns="0">
            <a:spAutoFit/>
          </a:bodyPr>
          <a:lstStyle/>
          <a:p>
            <a:pPr>
              <a:lnSpc>
                <a:spcPts val="6160"/>
              </a:lnSpc>
            </a:pPr>
            <a:r>
              <a:rPr lang="en-US" sz="5600">
                <a:solidFill>
                  <a:srgbClr val="040404"/>
                </a:solidFill>
                <a:latin typeface="Garet ExtraBold"/>
              </a:rPr>
              <a:t>ALGORITHM &amp; DEPLOYMENT</a:t>
            </a:r>
          </a:p>
        </p:txBody>
      </p:sp>
      <p:sp>
        <p:nvSpPr>
          <p:cNvPr name="TextBox 7" id="7"/>
          <p:cNvSpPr txBox="true"/>
          <p:nvPr/>
        </p:nvSpPr>
        <p:spPr>
          <a:xfrm rot="0">
            <a:off x="11308056" y="2339610"/>
            <a:ext cx="2072554" cy="399288"/>
          </a:xfrm>
          <a:prstGeom prst="rect">
            <a:avLst/>
          </a:prstGeom>
        </p:spPr>
        <p:txBody>
          <a:bodyPr anchor="t" rtlCol="false" tIns="0" lIns="0" bIns="0" rIns="0">
            <a:spAutoFit/>
          </a:bodyPr>
          <a:lstStyle/>
          <a:p>
            <a:pPr>
              <a:lnSpc>
                <a:spcPts val="3336"/>
              </a:lnSpc>
            </a:pPr>
            <a:r>
              <a:rPr lang="en-US" sz="2400">
                <a:solidFill>
                  <a:srgbClr val="F2F2F0"/>
                </a:solidFill>
                <a:latin typeface="Garet Ultra-Bold"/>
              </a:rPr>
              <a:t>2019</a:t>
            </a:r>
          </a:p>
        </p:txBody>
      </p:sp>
      <p:sp>
        <p:nvSpPr>
          <p:cNvPr name="TextBox 8" id="8"/>
          <p:cNvSpPr txBox="true"/>
          <p:nvPr/>
        </p:nvSpPr>
        <p:spPr>
          <a:xfrm rot="0">
            <a:off x="248628" y="1578455"/>
            <a:ext cx="7366622" cy="579120"/>
          </a:xfrm>
          <a:prstGeom prst="rect">
            <a:avLst/>
          </a:prstGeom>
        </p:spPr>
        <p:txBody>
          <a:bodyPr anchor="t" rtlCol="false" tIns="0" lIns="0" bIns="0" rIns="0">
            <a:spAutoFit/>
          </a:bodyPr>
          <a:lstStyle/>
          <a:p>
            <a:pPr>
              <a:lnSpc>
                <a:spcPts val="3960"/>
              </a:lnSpc>
            </a:pPr>
            <a:r>
              <a:rPr lang="en-US" sz="3600">
                <a:solidFill>
                  <a:srgbClr val="040404"/>
                </a:solidFill>
                <a:latin typeface="Times New Roman Bold"/>
              </a:rPr>
              <a:t>4.Deployment:</a:t>
            </a:r>
          </a:p>
        </p:txBody>
      </p:sp>
      <p:sp>
        <p:nvSpPr>
          <p:cNvPr name="TextBox 9" id="9"/>
          <p:cNvSpPr txBox="true"/>
          <p:nvPr/>
        </p:nvSpPr>
        <p:spPr>
          <a:xfrm rot="0">
            <a:off x="696753" y="2163820"/>
            <a:ext cx="16562547" cy="2016760"/>
          </a:xfrm>
          <a:prstGeom prst="rect">
            <a:avLst/>
          </a:prstGeom>
        </p:spPr>
        <p:txBody>
          <a:bodyPr anchor="t" rtlCol="false" tIns="0" lIns="0" bIns="0" rIns="0">
            <a:spAutoFit/>
          </a:bodyPr>
          <a:lstStyle/>
          <a:p>
            <a:pPr marL="604519" indent="-302260" lvl="1">
              <a:lnSpc>
                <a:spcPts val="3079"/>
              </a:lnSpc>
              <a:buFont typeface="Arial"/>
              <a:buChar char="•"/>
            </a:pPr>
            <a:r>
              <a:rPr lang="en-US" sz="2799">
                <a:solidFill>
                  <a:srgbClr val="040404"/>
                </a:solidFill>
                <a:latin typeface="Times New Roman"/>
              </a:rPr>
              <a:t>The trained GAN model and associated code are deployed into a GitHub repository.</a:t>
            </a:r>
          </a:p>
          <a:p>
            <a:pPr marL="604519" indent="-302260" lvl="1">
              <a:lnSpc>
                <a:spcPts val="3079"/>
              </a:lnSpc>
              <a:buFont typeface="Arial"/>
              <a:buChar char="•"/>
            </a:pPr>
            <a:r>
              <a:rPr lang="en-US" sz="2799">
                <a:solidFill>
                  <a:srgbClr val="040404"/>
                </a:solidFill>
                <a:latin typeface="Times New Roman"/>
              </a:rPr>
              <a:t> Included instructions for setting up the environment and running the code.</a:t>
            </a:r>
          </a:p>
          <a:p>
            <a:pPr marL="604519" indent="-302260" lvl="1">
              <a:lnSpc>
                <a:spcPts val="3079"/>
              </a:lnSpc>
              <a:buFont typeface="Arial"/>
              <a:buChar char="•"/>
            </a:pPr>
            <a:r>
              <a:rPr lang="en-US" sz="2799">
                <a:solidFill>
                  <a:srgbClr val="040404"/>
                </a:solidFill>
                <a:latin typeface="Times New Roman"/>
              </a:rPr>
              <a:t>Created documentation and README files explaining the project, algorithm, and deployment instructions.</a:t>
            </a:r>
          </a:p>
          <a:p>
            <a:pPr>
              <a:lnSpc>
                <a:spcPts val="3079"/>
              </a:lnSpc>
            </a:pPr>
          </a:p>
        </p:txBody>
      </p:sp>
      <p:sp>
        <p:nvSpPr>
          <p:cNvPr name="TextBox 10" id="10"/>
          <p:cNvSpPr txBox="true"/>
          <p:nvPr/>
        </p:nvSpPr>
        <p:spPr>
          <a:xfrm rot="0">
            <a:off x="438818" y="4718320"/>
            <a:ext cx="7366622" cy="579120"/>
          </a:xfrm>
          <a:prstGeom prst="rect">
            <a:avLst/>
          </a:prstGeom>
        </p:spPr>
        <p:txBody>
          <a:bodyPr anchor="t" rtlCol="false" tIns="0" lIns="0" bIns="0" rIns="0">
            <a:spAutoFit/>
          </a:bodyPr>
          <a:lstStyle/>
          <a:p>
            <a:pPr>
              <a:lnSpc>
                <a:spcPts val="3960"/>
              </a:lnSpc>
            </a:pPr>
            <a:r>
              <a:rPr lang="en-US" sz="3600">
                <a:solidFill>
                  <a:srgbClr val="040404"/>
                </a:solidFill>
                <a:latin typeface="Times New Roman Bold"/>
              </a:rPr>
              <a:t>5.Performance Evaluation:</a:t>
            </a:r>
          </a:p>
        </p:txBody>
      </p:sp>
      <p:sp>
        <p:nvSpPr>
          <p:cNvPr name="TextBox 11" id="11"/>
          <p:cNvSpPr txBox="true"/>
          <p:nvPr/>
        </p:nvSpPr>
        <p:spPr>
          <a:xfrm rot="0">
            <a:off x="709984" y="4998355"/>
            <a:ext cx="16562547" cy="3969385"/>
          </a:xfrm>
          <a:prstGeom prst="rect">
            <a:avLst/>
          </a:prstGeom>
        </p:spPr>
        <p:txBody>
          <a:bodyPr anchor="t" rtlCol="false" tIns="0" lIns="0" bIns="0" rIns="0">
            <a:spAutoFit/>
          </a:bodyPr>
          <a:lstStyle/>
          <a:p>
            <a:pPr>
              <a:lnSpc>
                <a:spcPts val="3079"/>
              </a:lnSpc>
            </a:pPr>
          </a:p>
          <a:p>
            <a:pPr marL="604519" indent="-302260" lvl="1">
              <a:lnSpc>
                <a:spcPts val="3079"/>
              </a:lnSpc>
              <a:buFont typeface="Arial"/>
              <a:buChar char="•"/>
            </a:pPr>
            <a:r>
              <a:rPr lang="en-US" sz="2799">
                <a:solidFill>
                  <a:srgbClr val="040404"/>
                </a:solidFill>
                <a:latin typeface="Times New Roman"/>
              </a:rPr>
              <a:t> User Interaction Analysis: Evaluate the chatbot's performance by analyzing interactions between users and the bot.</a:t>
            </a:r>
          </a:p>
          <a:p>
            <a:pPr marL="604519" indent="-302260" lvl="1">
              <a:lnSpc>
                <a:spcPts val="3079"/>
              </a:lnSpc>
              <a:buFont typeface="Arial"/>
              <a:buChar char="•"/>
            </a:pPr>
            <a:r>
              <a:rPr lang="en-US" sz="2799">
                <a:solidFill>
                  <a:srgbClr val="040404"/>
                </a:solidFill>
                <a:latin typeface="Times New Roman"/>
              </a:rPr>
              <a:t>Sentiment Analysis:Use sentiment analysis to gauge user satisfaction based on the sentiment expressed during conversations.</a:t>
            </a:r>
          </a:p>
          <a:p>
            <a:pPr marL="604519" indent="-302260" lvl="1">
              <a:lnSpc>
                <a:spcPts val="3079"/>
              </a:lnSpc>
              <a:buFont typeface="Arial"/>
              <a:buChar char="•"/>
            </a:pPr>
            <a:r>
              <a:rPr lang="en-US" sz="2799">
                <a:solidFill>
                  <a:srgbClr val="040404"/>
                </a:solidFill>
                <a:latin typeface="Times New Roman"/>
              </a:rPr>
              <a:t>Accuracy Assessment:* Measure the accuracy of the chatbot's responses by comparing them to expected outcomes.</a:t>
            </a:r>
          </a:p>
          <a:p>
            <a:pPr marL="604519" indent="-302260" lvl="1">
              <a:lnSpc>
                <a:spcPts val="3079"/>
              </a:lnSpc>
              <a:buFont typeface="Arial"/>
              <a:buChar char="•"/>
            </a:pPr>
            <a:r>
              <a:rPr lang="en-US" sz="2799">
                <a:solidFill>
                  <a:srgbClr val="040404"/>
                </a:solidFill>
                <a:latin typeface="Times New Roman"/>
              </a:rPr>
              <a:t>Error Analysis: Conduct an error analysis to identify common mistakes made by the chatbot and areas for improvement.</a:t>
            </a:r>
          </a:p>
          <a:p>
            <a:pPr>
              <a:lnSpc>
                <a:spcPts val="307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DAGBSFmvqoI</dc:identifier>
  <dcterms:modified xsi:type="dcterms:W3CDTF">2011-08-01T06:04:30Z</dcterms:modified>
  <cp:revision>1</cp:revision>
  <dc:title>Green Grey Minimal Modern Company Profile Presentation</dc:title>
</cp:coreProperties>
</file>

<file path=docProps/thumbnail.jpeg>
</file>